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60" r:id="rId2"/>
    <p:sldId id="261" r:id="rId3"/>
    <p:sldId id="280" r:id="rId4"/>
    <p:sldId id="281" r:id="rId5"/>
    <p:sldId id="296" r:id="rId6"/>
    <p:sldId id="297" r:id="rId7"/>
    <p:sldId id="272" r:id="rId8"/>
    <p:sldId id="274" r:id="rId9"/>
    <p:sldId id="273" r:id="rId10"/>
    <p:sldId id="275" r:id="rId11"/>
    <p:sldId id="276" r:id="rId12"/>
    <p:sldId id="290" r:id="rId13"/>
    <p:sldId id="291" r:id="rId14"/>
    <p:sldId id="292" r:id="rId15"/>
    <p:sldId id="293" r:id="rId16"/>
    <p:sldId id="294" r:id="rId17"/>
    <p:sldId id="295" r:id="rId18"/>
    <p:sldId id="278" r:id="rId19"/>
    <p:sldId id="256" r:id="rId20"/>
    <p:sldId id="267" r:id="rId21"/>
    <p:sldId id="266" r:id="rId22"/>
    <p:sldId id="279" r:id="rId23"/>
    <p:sldId id="287" r:id="rId24"/>
    <p:sldId id="285" r:id="rId25"/>
    <p:sldId id="286" r:id="rId26"/>
    <p:sldId id="265" r:id="rId27"/>
  </p:sldIdLst>
  <p:sldSz cx="35172650" cy="21383625"/>
  <p:notesSz cx="6797675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6538" autoAdjust="0"/>
  </p:normalViewPr>
  <p:slideViewPr>
    <p:cSldViewPr snapToGrid="0">
      <p:cViewPr varScale="1">
        <p:scale>
          <a:sx n="32" d="100"/>
          <a:sy n="32" d="100"/>
        </p:scale>
        <p:origin x="3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D3A76-ED46-40FD-9B71-09B76469D531}" type="datetimeFigureOut">
              <a:rPr lang="cs-CZ" smtClean="0"/>
              <a:t>01.11.2022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58813" y="1233488"/>
            <a:ext cx="5480050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8319F-CDF8-4DD0-B469-096917BA798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8663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8319F-CDF8-4DD0-B469-096917BA798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2310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8319F-CDF8-4DD0-B469-096917BA7982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6966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8319F-CDF8-4DD0-B469-096917BA7982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3264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581" y="3499590"/>
            <a:ext cx="26379488" cy="7444669"/>
          </a:xfrm>
        </p:spPr>
        <p:txBody>
          <a:bodyPr anchor="b"/>
          <a:lstStyle>
            <a:lvl1pPr algn="ctr">
              <a:defRPr sz="173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96581" y="11231355"/>
            <a:ext cx="26379488" cy="5162758"/>
          </a:xfrm>
        </p:spPr>
        <p:txBody>
          <a:bodyPr/>
          <a:lstStyle>
            <a:lvl1pPr marL="0" indent="0" algn="ctr">
              <a:buNone/>
              <a:defRPr sz="6924"/>
            </a:lvl1pPr>
            <a:lvl2pPr marL="1318976" indent="0" algn="ctr">
              <a:buNone/>
              <a:defRPr sz="5770"/>
            </a:lvl2pPr>
            <a:lvl3pPr marL="2637953" indent="0" algn="ctr">
              <a:buNone/>
              <a:defRPr sz="5193"/>
            </a:lvl3pPr>
            <a:lvl4pPr marL="3956929" indent="0" algn="ctr">
              <a:buNone/>
              <a:defRPr sz="4616"/>
            </a:lvl4pPr>
            <a:lvl5pPr marL="5275905" indent="0" algn="ctr">
              <a:buNone/>
              <a:defRPr sz="4616"/>
            </a:lvl5pPr>
            <a:lvl6pPr marL="6594881" indent="0" algn="ctr">
              <a:buNone/>
              <a:defRPr sz="4616"/>
            </a:lvl6pPr>
            <a:lvl7pPr marL="7913858" indent="0" algn="ctr">
              <a:buNone/>
              <a:defRPr sz="4616"/>
            </a:lvl7pPr>
            <a:lvl8pPr marL="9232834" indent="0" algn="ctr">
              <a:buNone/>
              <a:defRPr sz="4616"/>
            </a:lvl8pPr>
            <a:lvl9pPr marL="10551810" indent="0" algn="ctr">
              <a:buNone/>
              <a:defRPr sz="461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191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26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170427" y="1138480"/>
            <a:ext cx="7584103" cy="18121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18120" y="1138480"/>
            <a:ext cx="22312650" cy="18121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46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373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9800" y="5331060"/>
            <a:ext cx="30336411" cy="8894992"/>
          </a:xfrm>
        </p:spPr>
        <p:txBody>
          <a:bodyPr anchor="b"/>
          <a:lstStyle>
            <a:lvl1pPr>
              <a:defRPr sz="173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9800" y="14310202"/>
            <a:ext cx="30336411" cy="4677666"/>
          </a:xfrm>
        </p:spPr>
        <p:txBody>
          <a:bodyPr/>
          <a:lstStyle>
            <a:lvl1pPr marL="0" indent="0">
              <a:buNone/>
              <a:defRPr sz="6924">
                <a:solidFill>
                  <a:schemeClr val="tx1">
                    <a:tint val="75000"/>
                  </a:schemeClr>
                </a:solidFill>
              </a:defRPr>
            </a:lvl1pPr>
            <a:lvl2pPr marL="1318976" indent="0">
              <a:buNone/>
              <a:defRPr sz="5770">
                <a:solidFill>
                  <a:schemeClr val="tx1">
                    <a:tint val="75000"/>
                  </a:schemeClr>
                </a:solidFill>
              </a:defRPr>
            </a:lvl2pPr>
            <a:lvl3pPr marL="2637953" indent="0">
              <a:buNone/>
              <a:defRPr sz="5193">
                <a:solidFill>
                  <a:schemeClr val="tx1">
                    <a:tint val="75000"/>
                  </a:schemeClr>
                </a:solidFill>
              </a:defRPr>
            </a:lvl3pPr>
            <a:lvl4pPr marL="3956929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4pPr>
            <a:lvl5pPr marL="5275905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5pPr>
            <a:lvl6pPr marL="6594881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6pPr>
            <a:lvl7pPr marL="7913858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7pPr>
            <a:lvl8pPr marL="9232834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8pPr>
            <a:lvl9pPr marL="10551810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823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18120" y="5692400"/>
            <a:ext cx="14948376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06154" y="5692400"/>
            <a:ext cx="14948376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90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01" y="1138482"/>
            <a:ext cx="30336411" cy="413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2702" y="5241960"/>
            <a:ext cx="14879678" cy="2569003"/>
          </a:xfrm>
        </p:spPr>
        <p:txBody>
          <a:bodyPr anchor="b"/>
          <a:lstStyle>
            <a:lvl1pPr marL="0" indent="0">
              <a:buNone/>
              <a:defRPr sz="6924" b="1"/>
            </a:lvl1pPr>
            <a:lvl2pPr marL="1318976" indent="0">
              <a:buNone/>
              <a:defRPr sz="5770" b="1"/>
            </a:lvl2pPr>
            <a:lvl3pPr marL="2637953" indent="0">
              <a:buNone/>
              <a:defRPr sz="5193" b="1"/>
            </a:lvl3pPr>
            <a:lvl4pPr marL="3956929" indent="0">
              <a:buNone/>
              <a:defRPr sz="4616" b="1"/>
            </a:lvl4pPr>
            <a:lvl5pPr marL="5275905" indent="0">
              <a:buNone/>
              <a:defRPr sz="4616" b="1"/>
            </a:lvl5pPr>
            <a:lvl6pPr marL="6594881" indent="0">
              <a:buNone/>
              <a:defRPr sz="4616" b="1"/>
            </a:lvl6pPr>
            <a:lvl7pPr marL="7913858" indent="0">
              <a:buNone/>
              <a:defRPr sz="4616" b="1"/>
            </a:lvl7pPr>
            <a:lvl8pPr marL="9232834" indent="0">
              <a:buNone/>
              <a:defRPr sz="4616" b="1"/>
            </a:lvl8pPr>
            <a:lvl9pPr marL="10551810" indent="0">
              <a:buNone/>
              <a:defRPr sz="46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22702" y="7810963"/>
            <a:ext cx="14879678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806154" y="5241960"/>
            <a:ext cx="14952957" cy="2569003"/>
          </a:xfrm>
        </p:spPr>
        <p:txBody>
          <a:bodyPr anchor="b"/>
          <a:lstStyle>
            <a:lvl1pPr marL="0" indent="0">
              <a:buNone/>
              <a:defRPr sz="6924" b="1"/>
            </a:lvl1pPr>
            <a:lvl2pPr marL="1318976" indent="0">
              <a:buNone/>
              <a:defRPr sz="5770" b="1"/>
            </a:lvl2pPr>
            <a:lvl3pPr marL="2637953" indent="0">
              <a:buNone/>
              <a:defRPr sz="5193" b="1"/>
            </a:lvl3pPr>
            <a:lvl4pPr marL="3956929" indent="0">
              <a:buNone/>
              <a:defRPr sz="4616" b="1"/>
            </a:lvl4pPr>
            <a:lvl5pPr marL="5275905" indent="0">
              <a:buNone/>
              <a:defRPr sz="4616" b="1"/>
            </a:lvl5pPr>
            <a:lvl6pPr marL="6594881" indent="0">
              <a:buNone/>
              <a:defRPr sz="4616" b="1"/>
            </a:lvl6pPr>
            <a:lvl7pPr marL="7913858" indent="0">
              <a:buNone/>
              <a:defRPr sz="4616" b="1"/>
            </a:lvl7pPr>
            <a:lvl8pPr marL="9232834" indent="0">
              <a:buNone/>
              <a:defRPr sz="4616" b="1"/>
            </a:lvl8pPr>
            <a:lvl9pPr marL="10551810" indent="0">
              <a:buNone/>
              <a:defRPr sz="46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806154" y="7810963"/>
            <a:ext cx="14952957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393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468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070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02" y="1425575"/>
            <a:ext cx="11344094" cy="4989513"/>
          </a:xfrm>
        </p:spPr>
        <p:txBody>
          <a:bodyPr anchor="b"/>
          <a:lstStyle>
            <a:lvl1pPr>
              <a:defRPr sz="92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52957" y="3078847"/>
            <a:ext cx="17806154" cy="15196234"/>
          </a:xfrm>
        </p:spPr>
        <p:txBody>
          <a:bodyPr/>
          <a:lstStyle>
            <a:lvl1pPr>
              <a:defRPr sz="9232"/>
            </a:lvl1pPr>
            <a:lvl2pPr>
              <a:defRPr sz="8078"/>
            </a:lvl2pPr>
            <a:lvl3pPr>
              <a:defRPr sz="6924"/>
            </a:lvl3pPr>
            <a:lvl4pPr>
              <a:defRPr sz="5770"/>
            </a:lvl4pPr>
            <a:lvl5pPr>
              <a:defRPr sz="5770"/>
            </a:lvl5pPr>
            <a:lvl6pPr>
              <a:defRPr sz="5770"/>
            </a:lvl6pPr>
            <a:lvl7pPr>
              <a:defRPr sz="5770"/>
            </a:lvl7pPr>
            <a:lvl8pPr>
              <a:defRPr sz="5770"/>
            </a:lvl8pPr>
            <a:lvl9pPr>
              <a:defRPr sz="57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22702" y="6415088"/>
            <a:ext cx="11344094" cy="11884743"/>
          </a:xfrm>
        </p:spPr>
        <p:txBody>
          <a:bodyPr/>
          <a:lstStyle>
            <a:lvl1pPr marL="0" indent="0">
              <a:buNone/>
              <a:defRPr sz="4616"/>
            </a:lvl1pPr>
            <a:lvl2pPr marL="1318976" indent="0">
              <a:buNone/>
              <a:defRPr sz="4039"/>
            </a:lvl2pPr>
            <a:lvl3pPr marL="2637953" indent="0">
              <a:buNone/>
              <a:defRPr sz="3462"/>
            </a:lvl3pPr>
            <a:lvl4pPr marL="3956929" indent="0">
              <a:buNone/>
              <a:defRPr sz="2885"/>
            </a:lvl4pPr>
            <a:lvl5pPr marL="5275905" indent="0">
              <a:buNone/>
              <a:defRPr sz="2885"/>
            </a:lvl5pPr>
            <a:lvl6pPr marL="6594881" indent="0">
              <a:buNone/>
              <a:defRPr sz="2885"/>
            </a:lvl6pPr>
            <a:lvl7pPr marL="7913858" indent="0">
              <a:buNone/>
              <a:defRPr sz="2885"/>
            </a:lvl7pPr>
            <a:lvl8pPr marL="9232834" indent="0">
              <a:buNone/>
              <a:defRPr sz="2885"/>
            </a:lvl8pPr>
            <a:lvl9pPr marL="10551810" indent="0">
              <a:buNone/>
              <a:defRPr sz="28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46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02" y="1425575"/>
            <a:ext cx="11344094" cy="4989513"/>
          </a:xfrm>
        </p:spPr>
        <p:txBody>
          <a:bodyPr anchor="b"/>
          <a:lstStyle>
            <a:lvl1pPr>
              <a:defRPr sz="92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952957" y="3078847"/>
            <a:ext cx="17806154" cy="15196234"/>
          </a:xfrm>
        </p:spPr>
        <p:txBody>
          <a:bodyPr anchor="t"/>
          <a:lstStyle>
            <a:lvl1pPr marL="0" indent="0">
              <a:buNone/>
              <a:defRPr sz="9232"/>
            </a:lvl1pPr>
            <a:lvl2pPr marL="1318976" indent="0">
              <a:buNone/>
              <a:defRPr sz="8078"/>
            </a:lvl2pPr>
            <a:lvl3pPr marL="2637953" indent="0">
              <a:buNone/>
              <a:defRPr sz="6924"/>
            </a:lvl3pPr>
            <a:lvl4pPr marL="3956929" indent="0">
              <a:buNone/>
              <a:defRPr sz="5770"/>
            </a:lvl4pPr>
            <a:lvl5pPr marL="5275905" indent="0">
              <a:buNone/>
              <a:defRPr sz="5770"/>
            </a:lvl5pPr>
            <a:lvl6pPr marL="6594881" indent="0">
              <a:buNone/>
              <a:defRPr sz="5770"/>
            </a:lvl6pPr>
            <a:lvl7pPr marL="7913858" indent="0">
              <a:buNone/>
              <a:defRPr sz="5770"/>
            </a:lvl7pPr>
            <a:lvl8pPr marL="9232834" indent="0">
              <a:buNone/>
              <a:defRPr sz="5770"/>
            </a:lvl8pPr>
            <a:lvl9pPr marL="10551810" indent="0">
              <a:buNone/>
              <a:defRPr sz="577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22702" y="6415088"/>
            <a:ext cx="11344094" cy="11884743"/>
          </a:xfrm>
        </p:spPr>
        <p:txBody>
          <a:bodyPr/>
          <a:lstStyle>
            <a:lvl1pPr marL="0" indent="0">
              <a:buNone/>
              <a:defRPr sz="4616"/>
            </a:lvl1pPr>
            <a:lvl2pPr marL="1318976" indent="0">
              <a:buNone/>
              <a:defRPr sz="4039"/>
            </a:lvl2pPr>
            <a:lvl3pPr marL="2637953" indent="0">
              <a:buNone/>
              <a:defRPr sz="3462"/>
            </a:lvl3pPr>
            <a:lvl4pPr marL="3956929" indent="0">
              <a:buNone/>
              <a:defRPr sz="2885"/>
            </a:lvl4pPr>
            <a:lvl5pPr marL="5275905" indent="0">
              <a:buNone/>
              <a:defRPr sz="2885"/>
            </a:lvl5pPr>
            <a:lvl6pPr marL="6594881" indent="0">
              <a:buNone/>
              <a:defRPr sz="2885"/>
            </a:lvl6pPr>
            <a:lvl7pPr marL="7913858" indent="0">
              <a:buNone/>
              <a:defRPr sz="2885"/>
            </a:lvl7pPr>
            <a:lvl8pPr marL="9232834" indent="0">
              <a:buNone/>
              <a:defRPr sz="2885"/>
            </a:lvl8pPr>
            <a:lvl9pPr marL="10551810" indent="0">
              <a:buNone/>
              <a:defRPr sz="28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627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18120" y="1138482"/>
            <a:ext cx="30336411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120" y="5692400"/>
            <a:ext cx="30336411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18120" y="19819454"/>
            <a:ext cx="7913846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4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0914D-9757-43FE-8FE9-E8F91AA6F270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50941" y="19819454"/>
            <a:ext cx="11870769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840684" y="19819454"/>
            <a:ext cx="7913846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4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83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637953" rtl="0" eaLnBrk="1" latinLnBrk="0" hangingPunct="1">
        <a:lnSpc>
          <a:spcPct val="90000"/>
        </a:lnSpc>
        <a:spcBef>
          <a:spcPct val="0"/>
        </a:spcBef>
        <a:buNone/>
        <a:defRPr sz="126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9488" indent="-659488" algn="l" defTabSz="2637953" rtl="0" eaLnBrk="1" latinLnBrk="0" hangingPunct="1">
        <a:lnSpc>
          <a:spcPct val="90000"/>
        </a:lnSpc>
        <a:spcBef>
          <a:spcPts val="2885"/>
        </a:spcBef>
        <a:buFont typeface="Arial" panose="020B0604020202020204" pitchFamily="34" charset="0"/>
        <a:buChar char="•"/>
        <a:defRPr sz="8078" kern="1200">
          <a:solidFill>
            <a:schemeClr val="tx1"/>
          </a:solidFill>
          <a:latin typeface="+mn-lt"/>
          <a:ea typeface="+mn-ea"/>
          <a:cs typeface="+mn-cs"/>
        </a:defRPr>
      </a:lvl1pPr>
      <a:lvl2pPr marL="1978464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6924" kern="1200">
          <a:solidFill>
            <a:schemeClr val="tx1"/>
          </a:solidFill>
          <a:latin typeface="+mn-lt"/>
          <a:ea typeface="+mn-ea"/>
          <a:cs typeface="+mn-cs"/>
        </a:defRPr>
      </a:lvl2pPr>
      <a:lvl3pPr marL="3297441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770" kern="1200">
          <a:solidFill>
            <a:schemeClr val="tx1"/>
          </a:solidFill>
          <a:latin typeface="+mn-lt"/>
          <a:ea typeface="+mn-ea"/>
          <a:cs typeface="+mn-cs"/>
        </a:defRPr>
      </a:lvl3pPr>
      <a:lvl4pPr marL="4616417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4pPr>
      <a:lvl5pPr marL="5935393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5pPr>
      <a:lvl6pPr marL="7254370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6pPr>
      <a:lvl7pPr marL="8573346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7pPr>
      <a:lvl8pPr marL="9892322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8pPr>
      <a:lvl9pPr marL="11211298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1pPr>
      <a:lvl2pPr marL="1318976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2pPr>
      <a:lvl3pPr marL="2637953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3pPr>
      <a:lvl4pPr marL="3956929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4pPr>
      <a:lvl5pPr marL="5275905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5pPr>
      <a:lvl6pPr marL="6594881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6pPr>
      <a:lvl7pPr marL="7913858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7pPr>
      <a:lvl8pPr marL="9232834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8pPr>
      <a:lvl9pPr marL="10551810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-eh2SD54f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11592232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500" b="1" i="1" dirty="0"/>
              <a:t>Might consensus seekers produce polarized society? </a:t>
            </a:r>
            <a:r>
              <a:rPr lang="cs-CZ" sz="11500" b="1" i="1" dirty="0" smtClean="0"/>
              <a:t/>
            </a:r>
            <a:br>
              <a:rPr lang="cs-CZ" sz="11500" b="1" i="1" dirty="0" smtClean="0"/>
            </a:br>
            <a:r>
              <a:rPr lang="cs-CZ" sz="11500" b="1" i="1" dirty="0" smtClean="0"/>
              <a:t>(And </a:t>
            </a:r>
            <a:r>
              <a:rPr lang="cs-CZ" sz="11500" b="1" i="1" dirty="0" err="1" smtClean="0"/>
              <a:t>something</a:t>
            </a:r>
            <a:r>
              <a:rPr lang="cs-CZ" sz="11500" b="1" i="1" dirty="0" smtClean="0"/>
              <a:t> more on ABM)</a:t>
            </a:r>
            <a:endParaRPr lang="cs-CZ" sz="11500" b="1" i="1" dirty="0" smtClean="0"/>
          </a:p>
          <a:p>
            <a:pPr marL="0" indent="0" algn="ctr">
              <a:buNone/>
            </a:pPr>
            <a:endParaRPr lang="cs-CZ" sz="11500" b="1" i="1" dirty="0" smtClean="0"/>
          </a:p>
          <a:p>
            <a:pPr marL="0" indent="0" algn="ctr">
              <a:buNone/>
            </a:pPr>
            <a:r>
              <a:rPr lang="en-US" sz="7200" dirty="0" err="1" smtClean="0"/>
              <a:t>František</a:t>
            </a:r>
            <a:r>
              <a:rPr lang="en-US" sz="7200" dirty="0" smtClean="0"/>
              <a:t> Kalvas, </a:t>
            </a:r>
            <a:r>
              <a:rPr lang="en-US" sz="7200" i="1" dirty="0" smtClean="0"/>
              <a:t>University of West Bohemia (Czech Republic</a:t>
            </a:r>
            <a:r>
              <a:rPr lang="cs-CZ" sz="7200" i="1" dirty="0" smtClean="0"/>
              <a:t>, kalvas@kss.zcu.cz</a:t>
            </a:r>
            <a:r>
              <a:rPr lang="en-US" sz="7200" i="1" dirty="0" smtClean="0"/>
              <a:t>)</a:t>
            </a:r>
            <a:r>
              <a:rPr lang="en-US" sz="7200" dirty="0" smtClean="0"/>
              <a:t>; </a:t>
            </a:r>
            <a:endParaRPr lang="cs-CZ" sz="7200" dirty="0" smtClean="0"/>
          </a:p>
          <a:p>
            <a:pPr marL="0" indent="0" algn="ctr">
              <a:buNone/>
            </a:pPr>
            <a:r>
              <a:rPr lang="en-US" sz="7200" dirty="0" err="1"/>
              <a:t>Ashwin</a:t>
            </a:r>
            <a:r>
              <a:rPr lang="en-US" sz="7200" dirty="0"/>
              <a:t> </a:t>
            </a:r>
            <a:r>
              <a:rPr lang="en-US" sz="7200" dirty="0" err="1"/>
              <a:t>Ramaswamy</a:t>
            </a:r>
            <a:r>
              <a:rPr lang="en-US" sz="7200" i="1" dirty="0"/>
              <a:t>,</a:t>
            </a:r>
            <a:r>
              <a:rPr lang="cs-CZ" sz="7200" i="1" dirty="0"/>
              <a:t> </a:t>
            </a:r>
            <a:r>
              <a:rPr lang="en-IN" sz="7200" i="1" dirty="0"/>
              <a:t>Independent Researcher (India</a:t>
            </a:r>
            <a:r>
              <a:rPr lang="cs-CZ" sz="7200" i="1" dirty="0"/>
              <a:t>, ashwin.ramaswamy.92@gmail.com</a:t>
            </a:r>
            <a:r>
              <a:rPr lang="en-IN" sz="7200" i="1" dirty="0"/>
              <a:t>);</a:t>
            </a:r>
            <a:r>
              <a:rPr lang="en-US" sz="7200" dirty="0"/>
              <a:t> </a:t>
            </a:r>
            <a:endParaRPr lang="cs-CZ" sz="7200" dirty="0"/>
          </a:p>
          <a:p>
            <a:pPr marL="0" indent="0" algn="ctr">
              <a:buNone/>
            </a:pPr>
            <a:r>
              <a:rPr lang="en-US" sz="7200" dirty="0" smtClean="0"/>
              <a:t>Ashley Sanders-Jackson, </a:t>
            </a:r>
            <a:r>
              <a:rPr lang="en-US" sz="7200" i="1" dirty="0"/>
              <a:t>Michigan State University </a:t>
            </a:r>
            <a:r>
              <a:rPr lang="en-US" sz="7200" i="1" dirty="0" smtClean="0"/>
              <a:t>(USA</a:t>
            </a:r>
            <a:r>
              <a:rPr lang="cs-CZ" sz="7200" i="1" dirty="0" smtClean="0"/>
              <a:t>, </a:t>
            </a:r>
            <a:r>
              <a:rPr lang="cs-CZ" sz="7200" i="1" dirty="0"/>
              <a:t>a.sanders.jackson@gmail.com</a:t>
            </a:r>
            <a:r>
              <a:rPr lang="en-US" sz="7200" i="1" dirty="0" smtClean="0"/>
              <a:t>);</a:t>
            </a:r>
            <a:r>
              <a:rPr lang="en-US" sz="7200" dirty="0" smtClean="0"/>
              <a:t> </a:t>
            </a:r>
            <a:r>
              <a:rPr lang="cs-CZ" sz="7200" dirty="0" smtClean="0"/>
              <a:t> </a:t>
            </a:r>
            <a:endParaRPr lang="en-IN" sz="7200" dirty="0" smtClean="0"/>
          </a:p>
          <a:p>
            <a:pPr marL="0" indent="0" algn="ctr">
              <a:buNone/>
              <a:tabLst>
                <a:tab pos="2789238" algn="l"/>
              </a:tabLst>
            </a:pPr>
            <a:r>
              <a:rPr lang="en-US" sz="7200" dirty="0" err="1" smtClean="0"/>
              <a:t>Mi</a:t>
            </a:r>
            <a:r>
              <a:rPr lang="cs-CZ" sz="7200" dirty="0" smtClean="0"/>
              <a:t>cha</a:t>
            </a:r>
            <a:r>
              <a:rPr lang="en-US" sz="7200" dirty="0" smtClean="0"/>
              <a:t>e</a:t>
            </a:r>
            <a:r>
              <a:rPr lang="cs-CZ" sz="7200" dirty="0" smtClean="0"/>
              <a:t>l</a:t>
            </a:r>
            <a:r>
              <a:rPr lang="en-US" sz="7200" dirty="0" smtClean="0"/>
              <a:t> Slater, </a:t>
            </a:r>
            <a:r>
              <a:rPr lang="en-US" sz="7200" i="1" dirty="0" smtClean="0"/>
              <a:t>The Ohio State University (USA</a:t>
            </a:r>
            <a:r>
              <a:rPr lang="cs-CZ" sz="7200" i="1" dirty="0" smtClean="0"/>
              <a:t>, slater.59@osu.edu</a:t>
            </a:r>
            <a:r>
              <a:rPr lang="en-US" sz="7200" i="1" dirty="0" smtClean="0"/>
              <a:t>) </a:t>
            </a:r>
            <a:endParaRPr lang="en-US" sz="7200" i="1" dirty="0"/>
          </a:p>
        </p:txBody>
      </p:sp>
      <p:sp>
        <p:nvSpPr>
          <p:cNvPr id="7" name="TextovéPole 6"/>
          <p:cNvSpPr txBox="1"/>
          <p:nvPr/>
        </p:nvSpPr>
        <p:spPr>
          <a:xfrm>
            <a:off x="0" y="19813965"/>
            <a:ext cx="35172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600" b="1" i="1" dirty="0" err="1" smtClean="0"/>
              <a:t>The</a:t>
            </a:r>
            <a:r>
              <a:rPr lang="cs-CZ" sz="9600" b="1" i="1" dirty="0" smtClean="0"/>
              <a:t> Ohio </a:t>
            </a:r>
            <a:r>
              <a:rPr lang="cs-CZ" sz="9600" b="1" i="1" dirty="0" err="1" smtClean="0"/>
              <a:t>State</a:t>
            </a:r>
            <a:r>
              <a:rPr lang="cs-CZ" sz="9600" b="1" i="1" dirty="0" smtClean="0"/>
              <a:t> University </a:t>
            </a:r>
            <a:r>
              <a:rPr lang="cs-CZ" sz="9600" b="1" i="1" dirty="0" err="1" smtClean="0"/>
              <a:t>lecture</a:t>
            </a:r>
            <a:r>
              <a:rPr lang="cs-CZ" sz="9600" b="1" i="1" dirty="0" smtClean="0"/>
              <a:t>, ZOOM, 2022 </a:t>
            </a:r>
            <a:r>
              <a:rPr lang="cs-CZ" sz="9600" b="1" i="1" dirty="0" err="1" smtClean="0"/>
              <a:t>November</a:t>
            </a:r>
            <a:r>
              <a:rPr lang="cs-CZ" sz="9600" b="1" i="1" dirty="0" smtClean="0"/>
              <a:t> 1</a:t>
            </a:r>
            <a:r>
              <a:rPr lang="cs-CZ" sz="9600" b="1" i="1" baseline="30000" dirty="0" smtClean="0"/>
              <a:t>st</a:t>
            </a:r>
            <a:endParaRPr lang="cs-CZ" sz="6600" baseline="30000" dirty="0"/>
          </a:p>
        </p:txBody>
      </p:sp>
    </p:spTree>
    <p:extLst>
      <p:ext uri="{BB962C8B-B14F-4D97-AF65-F5344CB8AC3E}">
        <p14:creationId xmlns:p14="http://schemas.microsoft.com/office/powerpoint/2010/main" val="360106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err="1" smtClean="0"/>
              <a:t>Comparison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of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classical</a:t>
            </a:r>
            <a:r>
              <a:rPr lang="cs-CZ" sz="11500" b="1" i="1" dirty="0" smtClean="0"/>
              <a:t> and </a:t>
            </a:r>
            <a:r>
              <a:rPr lang="cs-CZ" sz="11500" b="1" i="1" dirty="0" err="1" smtClean="0"/>
              <a:t>advanced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versions</a:t>
            </a:r>
            <a:endParaRPr lang="en-US" sz="4400" i="1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5B03CDBF-0E5B-25DF-DD0B-DD8514973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076944"/>
              </p:ext>
            </p:extLst>
          </p:nvPr>
        </p:nvGraphicFramePr>
        <p:xfrm>
          <a:off x="655176" y="4171387"/>
          <a:ext cx="33862297" cy="169540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87430">
                  <a:extLst>
                    <a:ext uri="{9D8B030D-6E8A-4147-A177-3AD203B41FA5}">
                      <a16:colId xmlns:a16="http://schemas.microsoft.com/office/drawing/2014/main" val="4029539884"/>
                    </a:ext>
                  </a:extLst>
                </a:gridCol>
                <a:gridCol w="21774867">
                  <a:extLst>
                    <a:ext uri="{9D8B030D-6E8A-4147-A177-3AD203B41FA5}">
                      <a16:colId xmlns:a16="http://schemas.microsoft.com/office/drawing/2014/main" val="3434945954"/>
                    </a:ext>
                  </a:extLst>
                </a:gridCol>
              </a:tblGrid>
              <a:tr h="1549623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66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Classical Hegselmann-Krause</a:t>
                      </a:r>
                      <a:endParaRPr lang="en-US" sz="66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b="1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Our model</a:t>
                      </a:r>
                      <a:endParaRPr lang="en-US" sz="6600" b="1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974555"/>
                  </a:ext>
                </a:extLst>
              </a:tr>
              <a:tr h="1548326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noProof="0" dirty="0" smtClean="0">
                          <a:effectLst/>
                        </a:rPr>
                        <a:t>  </a:t>
                      </a:r>
                      <a:r>
                        <a:rPr lang="en-US" sz="6600" u="none" strike="noStrike" noProof="0" dirty="0" smtClean="0">
                          <a:effectLst/>
                        </a:rPr>
                        <a:t>Constant boundary</a:t>
                      </a:r>
                      <a:endParaRPr lang="cs-CZ" sz="6600" u="none" strike="noStrike" noProof="0" dirty="0" smtClean="0">
                        <a:effectLst/>
                      </a:endParaRPr>
                    </a:p>
                    <a:p>
                      <a:pPr algn="l" fontAlgn="b"/>
                      <a:endParaRPr lang="en-US" sz="6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Random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uniformly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distributed boundary</a:t>
                      </a:r>
                      <a:endParaRPr lang="cs-CZ" sz="6600" b="0" i="0" u="none" strike="noStrike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26065756"/>
                  </a:ext>
                </a:extLst>
              </a:tr>
              <a:tr h="1548326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Constant conformity (beta)</a:t>
                      </a:r>
                      <a:endParaRPr lang="cs-CZ" sz="6600" b="0" i="0" u="none" strike="noStrike" noProof="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Random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uniformly</a:t>
                      </a:r>
                      <a:r>
                        <a:rPr lang="en-US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distributed conformity (beta)</a:t>
                      </a:r>
                      <a:endParaRPr lang="cs-CZ" sz="6600" b="0" i="0" u="none" strike="noStrike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8076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0" u="none" strike="noStrike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n-US" sz="6600" b="0" i="0" u="none" strike="noStrike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One</a:t>
                      </a:r>
                      <a:r>
                        <a:rPr lang="en-US" sz="6600" b="0" i="0" u="none" strike="noStrike" baseline="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dimensional opinion space</a:t>
                      </a:r>
                      <a:endParaRPr lang="cs-CZ" sz="6600" b="0" i="0" u="none" strike="noStrike" baseline="0" noProof="0" dirty="0" smtClean="0">
                        <a:solidFill>
                          <a:schemeClr val="dk1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Possibility</a:t>
                      </a:r>
                      <a:r>
                        <a:rPr lang="en-US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of multiple dimensions</a:t>
                      </a:r>
                      <a:endParaRPr lang="cs-CZ" sz="6600" b="0" i="0" u="none" strike="noStrike" baseline="0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US" sz="66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8326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cs-CZ" sz="6600" b="0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Difference</a:t>
                      </a: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cs-CZ" sz="6600" b="0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opinions</a:t>
                      </a: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as </a:t>
                      </a:r>
                      <a:b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cs-CZ" sz="6600" b="0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only</a:t>
                      </a: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constraint</a:t>
                      </a:r>
                      <a:endParaRPr lang="cs-CZ" sz="6600" b="0" i="0" u="none" strike="noStrike" noProof="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Euclidean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distance in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opinion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space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as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one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constraints</a:t>
                      </a:r>
                      <a:endParaRPr lang="cs-CZ" sz="6600" b="0" i="0" u="none" strike="noStrike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US" sz="66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1247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1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6600" b="0" i="1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other constraints</a:t>
                      </a:r>
                      <a:endParaRPr lang="cs-CZ" sz="6600" b="0" i="1" u="none" strike="noStrike" noProof="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b="0" i="1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Identity</a:t>
                      </a:r>
                      <a:r>
                        <a:rPr lang="cs-CZ" sz="6600" b="0" i="1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cs-CZ" sz="6600" b="0" i="1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communication</a:t>
                      </a:r>
                      <a:r>
                        <a:rPr lang="cs-CZ" sz="6600" b="0" i="1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network and </a:t>
                      </a:r>
                      <a:r>
                        <a:rPr lang="cs-CZ" sz="6600" b="0" i="1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speaking</a:t>
                      </a:r>
                      <a:r>
                        <a:rPr lang="cs-CZ" sz="6600" b="0" i="1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1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out</a:t>
                      </a:r>
                      <a:r>
                        <a:rPr lang="en-US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cs-CZ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as other constraint</a:t>
                      </a:r>
                      <a:r>
                        <a:rPr lang="cs-CZ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  <a:r>
                        <a:rPr lang="en-US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–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agents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consider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only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opinions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from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: </a:t>
                      </a:r>
                      <a:b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(a)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members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same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identity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group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b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(b)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who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are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also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directly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connected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by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edges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small-world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communication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network (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i.e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they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are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neighbors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), and </a:t>
                      </a:r>
                      <a:b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(c)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who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speak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their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opinion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out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present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round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model run.</a:t>
                      </a:r>
                    </a:p>
                    <a:p>
                      <a:pPr algn="l" fontAlgn="b"/>
                      <a:endParaRPr lang="en-US" sz="66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03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28035" y="3935413"/>
            <a:ext cx="33516579" cy="1695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6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Setup</a:t>
            </a:r>
            <a:r>
              <a:rPr lang="cs-CZ" sz="66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lang="en-US" sz="66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Position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in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space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values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uncertainty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openness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different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probability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speaking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conformity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randomly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assigned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6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600" b="1" dirty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cs-CZ" sz="6600" b="1" dirty="0" err="1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round</a:t>
            </a:r>
            <a:r>
              <a:rPr lang="cs-CZ" sz="6600" b="1" dirty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b="1" dirty="0" err="1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b="1" dirty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model </a:t>
            </a:r>
            <a:r>
              <a:rPr lang="cs-CZ" sz="66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run:</a:t>
            </a:r>
            <a:endParaRPr lang="en-US" sz="66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check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constraints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		identity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~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same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different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		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openness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different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~ distance in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space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inside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boundary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	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speaking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~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other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		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communication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network ~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neighbor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not) 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determine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whom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listen to in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present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round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find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consesus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listened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average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 and 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moved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towards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speed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given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by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conformity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update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communication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network (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rewiring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link/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neighborhood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non/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randomly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Basic model: </a:t>
            </a:r>
            <a:r>
              <a:rPr lang="cs-CZ" sz="11500" b="1" i="1" dirty="0" err="1" smtClean="0"/>
              <a:t>Course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of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actions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180405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Identity </a:t>
            </a:r>
            <a:r>
              <a:rPr lang="cs-CZ" sz="11500" b="1" i="1" dirty="0" err="1" smtClean="0"/>
              <a:t>recognition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58810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274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‚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Global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‘ identity 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endParaRPr lang="en-US" sz="72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Proximity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in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space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turned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into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weighted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full network: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	p=1 ~ w=1; p=0 ~ w=0; p(1, 0) ~ w=p.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reduce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network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followingly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a.</a:t>
            </a:r>
            <a:r>
              <a:rPr lang="en-US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Edges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weight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less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than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SPIRO are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filtered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out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		b.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Nodes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zero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edges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are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filtered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out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3.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w</a:t>
            </a:r>
            <a:r>
              <a:rPr lang="en-US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perform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Louvain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on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reduced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network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community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detection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maximization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edges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clusters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minimization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edges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between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clusters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 –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note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NetLogo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uses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Louvain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that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neglects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weights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Identity </a:t>
            </a:r>
            <a:r>
              <a:rPr lang="cs-CZ" sz="11500" b="1" i="1" dirty="0" err="1" smtClean="0"/>
              <a:t>recognition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360626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281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‚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Global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‘ identity 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continue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4.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perform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K-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means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clusters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use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Louvain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communities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definition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initial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‘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centroids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assign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nodes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filtered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in STEP 3 to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nearest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centroid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recompute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centroids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positions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check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whether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all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assigned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nearest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centroid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reassign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wrongly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associated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recompute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centroids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position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until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associations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stabilize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		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5. 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set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associated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same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centroid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/>
              <a:t>Identity </a:t>
            </a:r>
            <a:r>
              <a:rPr lang="cs-CZ" sz="11500" b="1" i="1" dirty="0" err="1"/>
              <a:t>recognition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12967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614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‚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Individual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‘ identity 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endParaRPr lang="en-US" sz="72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Each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agent has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own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randomly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assigned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value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SPIRO.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ideal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would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run `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Global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`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each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agent, but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computationally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very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demanding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Louvain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most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demanding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part, speed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simulation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slows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down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linearly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number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So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Categorize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individual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SPIRO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into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few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levels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(2—10).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perform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`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Global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identity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` in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each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level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SPIRO.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Speed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simulation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slows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down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linearly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number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levels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It‘s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not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exact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individual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but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very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good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proxy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/>
              <a:t>Identity </a:t>
            </a:r>
            <a:r>
              <a:rPr lang="cs-CZ" sz="11500" b="1" i="1" dirty="0" err="1"/>
              <a:t>recognition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204073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63724"/>
            <a:ext cx="35172651" cy="13662301"/>
          </a:xfrm>
          <a:prstGeom prst="rect">
            <a:avLst/>
          </a:prstGeom>
        </p:spPr>
      </p:pic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128311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11500" b="1" i="1" dirty="0"/>
              <a:t>Identity </a:t>
            </a:r>
            <a:r>
              <a:rPr lang="cs-CZ" sz="11500" b="1" i="1" dirty="0" err="1" smtClean="0"/>
              <a:t>recognition</a:t>
            </a:r>
            <a:endParaRPr lang="en-US" sz="11500" i="1" dirty="0"/>
          </a:p>
        </p:txBody>
      </p:sp>
    </p:spTree>
    <p:extLst>
      <p:ext uri="{BB962C8B-B14F-4D97-AF65-F5344CB8AC3E}">
        <p14:creationId xmlns:p14="http://schemas.microsoft.com/office/powerpoint/2010/main" val="278872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11500" b="1" i="1" dirty="0"/>
              <a:t>Identity </a:t>
            </a:r>
            <a:r>
              <a:rPr lang="cs-CZ" sz="11500" b="1" i="1" dirty="0" err="1" smtClean="0"/>
              <a:t>recognition</a:t>
            </a:r>
            <a:endParaRPr lang="en-US" sz="7200" i="1" dirty="0"/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1809"/>
            <a:ext cx="35004432" cy="1418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err="1" smtClean="0"/>
              <a:t>Results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387175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60" y="4489594"/>
            <a:ext cx="33428088" cy="9264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 smtClean="0">
                <a:solidFill>
                  <a:srgbClr val="034F39"/>
                </a:solidFill>
                <a:latin typeface="Helvetica" panose="020B0604020202020204" pitchFamily="34" charset="0"/>
              </a:rPr>
              <a:t>METHODS</a:t>
            </a:r>
            <a:endParaRPr lang="en-US" sz="7200" b="1" dirty="0">
              <a:solidFill>
                <a:srgbClr val="034F39"/>
              </a:solidFill>
              <a:latin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Netlogo</a:t>
            </a:r>
            <a:r>
              <a:rPr lang="en-US" sz="72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We utilize </a:t>
            </a:r>
            <a:r>
              <a:rPr lang="en-US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Netlogo</a:t>
            </a: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, an agent-based modeling piece of software, to develop emergent systems to study the process of polarization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Hegselmann-Krause </a:t>
            </a:r>
            <a:r>
              <a:rPr lang="cs-CZ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model </a:t>
            </a: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(HK)</a:t>
            </a:r>
            <a:r>
              <a:rPr lang="en-US" sz="72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72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cs-CZ" sz="7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ESBG</a:t>
            </a:r>
            <a:r>
              <a:rPr lang="en-US" sz="72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 3</a:t>
            </a:r>
            <a:r>
              <a:rPr lang="cs-CZ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measure of polarization (0-1 scale).</a:t>
            </a:r>
            <a:endParaRPr lang="en-US" sz="7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Stepwise regression.</a:t>
            </a: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We completed a series of stepwise regression models to determine the impact of variables of interest on our ABM. We only display the final model on this handout.</a:t>
            </a:r>
            <a:endParaRPr lang="en-US" sz="7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277513-01C7-F9D8-18F6-26F0C42EF437}"/>
              </a:ext>
            </a:extLst>
          </p:cNvPr>
          <p:cNvSpPr/>
          <p:nvPr/>
        </p:nvSpPr>
        <p:spPr>
          <a:xfrm>
            <a:off x="0" y="15957754"/>
            <a:ext cx="35172650" cy="5425871"/>
          </a:xfrm>
          <a:prstGeom prst="rect">
            <a:avLst/>
          </a:prstGeom>
          <a:solidFill>
            <a:srgbClr val="1F4F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4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REFERENCES:</a:t>
            </a:r>
          </a:p>
          <a:p>
            <a:pPr marL="457200" indent="-457200" algn="just">
              <a:buAutoNum type="arabicPeriod"/>
            </a:pPr>
            <a:r>
              <a:rPr lang="en-US" sz="4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Tisue</a:t>
            </a:r>
            <a:r>
              <a:rPr lang="en-US" sz="4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S., &amp; Wilensky, U. (2004). </a:t>
            </a:r>
            <a:r>
              <a:rPr lang="en-US" sz="4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NetLogo</a:t>
            </a:r>
            <a:r>
              <a:rPr lang="en-US" sz="4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Design and implementation of a multi-agent modeling environment. Proceedings of the Agent 2004 Conference on Social Dynamics: Interaction, Reflexivity and Emergence, Chicago, IL.</a:t>
            </a:r>
          </a:p>
          <a:p>
            <a:pPr marL="457200" indent="-457200" algn="just">
              <a:buAutoNum type="arabicPeriod"/>
            </a:pPr>
            <a:r>
              <a:rPr lang="en-US" sz="4800" b="0" i="0" u="none" strike="noStrike" dirty="0" err="1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Hegselmann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R., &amp; Krause, U. (2002). Opinion dynamics and bounded confidence models, analysis, and simulation. </a:t>
            </a:r>
            <a:r>
              <a:rPr lang="en-US" sz="4800" b="0" i="1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Journal of artificial societies and social simulation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4800" b="0" i="1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(3).</a:t>
            </a:r>
          </a:p>
          <a:p>
            <a:pPr marL="457200" indent="-457200" algn="just">
              <a:buAutoNum type="arabicPeriod"/>
            </a:pP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Tang, T., </a:t>
            </a:r>
            <a:r>
              <a:rPr lang="en-US" sz="4800" b="0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Ghorbani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A., </a:t>
            </a:r>
            <a:r>
              <a:rPr lang="en-US" sz="4800" b="0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Squazzoni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F. </a:t>
            </a:r>
            <a:r>
              <a:rPr lang="en-US" sz="4800" b="0" i="1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Together alone: a group-based polarization measurement. </a:t>
            </a:r>
            <a:r>
              <a:rPr lang="en-US" sz="4800" b="0" i="1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Qual Quant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(2021). https://doi.org/10.1007/s11135-021-01271-y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11500" b="1" i="1" dirty="0" err="1" smtClean="0"/>
              <a:t>Results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388749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err="1" smtClean="0"/>
              <a:t>Main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achievements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of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the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project</a:t>
            </a:r>
            <a:r>
              <a:rPr lang="cs-CZ" sz="9600" b="1" i="1" dirty="0" smtClean="0"/>
              <a:t> so far:</a:t>
            </a:r>
            <a:endParaRPr lang="en-US" sz="9600" b="1" i="1" dirty="0" smtClean="0"/>
          </a:p>
        </p:txBody>
      </p:sp>
      <p:sp>
        <p:nvSpPr>
          <p:cNvPr id="2" name="TextovéPole 1"/>
          <p:cNvSpPr txBox="1"/>
          <p:nvPr/>
        </p:nvSpPr>
        <p:spPr>
          <a:xfrm>
            <a:off x="796413" y="4955458"/>
            <a:ext cx="33360852" cy="1578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 dirty="0" smtClean="0"/>
              <a:t>Project </a:t>
            </a:r>
            <a:r>
              <a:rPr lang="cs-CZ" sz="6000" dirty="0" err="1" smtClean="0"/>
              <a:t>goal</a:t>
            </a:r>
            <a:r>
              <a:rPr lang="cs-CZ" sz="6000" dirty="0" smtClean="0"/>
              <a:t>:</a:t>
            </a:r>
            <a:r>
              <a:rPr lang="cs-CZ" sz="6000" dirty="0"/>
              <a:t/>
            </a:r>
            <a:br>
              <a:rPr lang="cs-CZ" sz="6000" dirty="0"/>
            </a:br>
            <a:r>
              <a:rPr lang="cs-CZ" sz="6000" dirty="0" smtClean="0"/>
              <a:t>		</a:t>
            </a:r>
            <a:r>
              <a:rPr lang="cs-CZ" sz="6000" i="1" dirty="0" smtClean="0"/>
              <a:t>to model </a:t>
            </a:r>
            <a:r>
              <a:rPr lang="cs-CZ" sz="6000" i="1" dirty="0" err="1" smtClean="0"/>
              <a:t>the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process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opinion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polarization</a:t>
            </a:r>
            <a:r>
              <a:rPr lang="cs-CZ" sz="6000" i="1" dirty="0" smtClean="0"/>
              <a:t> </a:t>
            </a:r>
          </a:p>
          <a:p>
            <a:r>
              <a:rPr lang="cs-CZ" sz="6000" i="1" dirty="0" smtClean="0"/>
              <a:t> </a:t>
            </a:r>
          </a:p>
          <a:p>
            <a:r>
              <a:rPr lang="cs-CZ" sz="6000" dirty="0" smtClean="0"/>
              <a:t>Relevance </a:t>
            </a:r>
            <a:r>
              <a:rPr lang="cs-CZ" sz="6000" dirty="0" err="1" smtClean="0"/>
              <a:t>for</a:t>
            </a:r>
            <a:r>
              <a:rPr lang="cs-CZ" sz="6000" dirty="0" smtClean="0"/>
              <a:t> </a:t>
            </a:r>
            <a:r>
              <a:rPr lang="cs-CZ" sz="6000" dirty="0" err="1" smtClean="0"/>
              <a:t>communication</a:t>
            </a:r>
            <a:r>
              <a:rPr lang="cs-CZ" sz="6000" dirty="0" smtClean="0"/>
              <a:t> </a:t>
            </a:r>
            <a:r>
              <a:rPr lang="cs-CZ" sz="6000" dirty="0" err="1" smtClean="0"/>
              <a:t>researchers</a:t>
            </a:r>
            <a:r>
              <a:rPr lang="cs-CZ" sz="6000" dirty="0" smtClean="0"/>
              <a:t>:</a:t>
            </a:r>
            <a:r>
              <a:rPr lang="cs-CZ" sz="6000" dirty="0" smtClean="0"/>
              <a:t/>
            </a:r>
            <a:br>
              <a:rPr lang="cs-CZ" sz="6000" dirty="0" smtClean="0"/>
            </a:br>
            <a:r>
              <a:rPr lang="cs-CZ" sz="6000" dirty="0" smtClean="0"/>
              <a:t> 		-- </a:t>
            </a:r>
            <a:r>
              <a:rPr lang="cs-CZ" sz="6000" i="1" dirty="0" err="1" smtClean="0"/>
              <a:t>How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does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everyday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interpersonal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communication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might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lead</a:t>
            </a:r>
            <a:r>
              <a:rPr lang="cs-CZ" sz="6000" i="1" dirty="0" smtClean="0"/>
              <a:t> to </a:t>
            </a:r>
            <a:r>
              <a:rPr lang="cs-CZ" sz="6000" i="1" dirty="0" err="1" smtClean="0"/>
              <a:t>polarization</a:t>
            </a:r>
            <a:r>
              <a:rPr lang="cs-CZ" sz="6000" i="1" dirty="0" smtClean="0"/>
              <a:t>?</a:t>
            </a:r>
            <a:r>
              <a:rPr lang="cs-CZ" sz="6000" i="1" dirty="0" smtClean="0"/>
              <a:t/>
            </a:r>
            <a:br>
              <a:rPr lang="cs-CZ" sz="6000" i="1" dirty="0" smtClean="0"/>
            </a:br>
            <a:r>
              <a:rPr lang="cs-CZ" sz="6000" i="1" dirty="0" smtClean="0"/>
              <a:t>		-- </a:t>
            </a:r>
            <a:r>
              <a:rPr lang="cs-CZ" sz="6000" i="1" dirty="0" err="1" smtClean="0"/>
              <a:t>We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usualy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see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networks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everywhere</a:t>
            </a:r>
            <a:r>
              <a:rPr lang="cs-CZ" sz="6000" i="1" dirty="0" smtClean="0"/>
              <a:t>, but </a:t>
            </a:r>
            <a:r>
              <a:rPr lang="cs-CZ" sz="6000" i="1" dirty="0" err="1" smtClean="0"/>
              <a:t>we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might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offer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stronger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predictor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polarization</a:t>
            </a:r>
            <a:r>
              <a:rPr lang="cs-CZ" sz="6000" i="1" dirty="0" smtClean="0"/>
              <a:t>.</a:t>
            </a:r>
          </a:p>
          <a:p>
            <a:r>
              <a:rPr lang="cs-CZ" sz="6000" i="1" dirty="0"/>
              <a:t>		-- </a:t>
            </a:r>
            <a:r>
              <a:rPr lang="cs-CZ" sz="6000" i="1" dirty="0" err="1" smtClean="0"/>
              <a:t>We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demonstrate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usefulness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novel </a:t>
            </a:r>
            <a:r>
              <a:rPr lang="cs-CZ" sz="6000" i="1" dirty="0" err="1" smtClean="0"/>
              <a:t>research</a:t>
            </a:r>
            <a:r>
              <a:rPr lang="cs-CZ" sz="6000" i="1" dirty="0" smtClean="0"/>
              <a:t>/</a:t>
            </a:r>
            <a:r>
              <a:rPr lang="cs-CZ" sz="6000" i="1" dirty="0" err="1" smtClean="0"/>
              <a:t>theory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building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method</a:t>
            </a:r>
            <a:r>
              <a:rPr lang="cs-CZ" sz="6000" i="1" dirty="0" smtClean="0"/>
              <a:t>.</a:t>
            </a:r>
            <a:r>
              <a:rPr lang="cs-CZ" sz="6000" dirty="0" smtClean="0"/>
              <a:t/>
            </a:r>
            <a:br>
              <a:rPr lang="cs-CZ" sz="6000" dirty="0" smtClean="0"/>
            </a:br>
            <a:endParaRPr lang="cs-CZ" sz="6000" dirty="0" smtClean="0"/>
          </a:p>
          <a:p>
            <a:r>
              <a:rPr lang="cs-CZ" sz="6000" dirty="0" err="1" smtClean="0"/>
              <a:t>Main</a:t>
            </a:r>
            <a:r>
              <a:rPr lang="cs-CZ" sz="6000" dirty="0" smtClean="0"/>
              <a:t> </a:t>
            </a:r>
            <a:r>
              <a:rPr lang="cs-CZ" sz="6000" dirty="0" err="1" smtClean="0"/>
              <a:t>achievements</a:t>
            </a:r>
            <a:r>
              <a:rPr lang="cs-CZ" sz="6000" dirty="0" smtClean="0"/>
              <a:t>:</a:t>
            </a:r>
            <a:endParaRPr lang="cs-CZ" sz="6000" dirty="0"/>
          </a:p>
          <a:p>
            <a:r>
              <a:rPr lang="cs-CZ" sz="6000" dirty="0" smtClean="0"/>
              <a:t>1) </a:t>
            </a:r>
            <a:r>
              <a:rPr lang="cs-CZ" sz="6000" dirty="0" err="1" smtClean="0"/>
              <a:t>Results</a:t>
            </a:r>
            <a:r>
              <a:rPr lang="cs-CZ" sz="6000" dirty="0" smtClean="0"/>
              <a:t> – </a:t>
            </a:r>
            <a:r>
              <a:rPr lang="cs-CZ" sz="6000" dirty="0" smtClean="0"/>
              <a:t>identity/</a:t>
            </a:r>
            <a:r>
              <a:rPr lang="cs-CZ" sz="6000" dirty="0" err="1" smtClean="0"/>
              <a:t>communication</a:t>
            </a:r>
            <a:r>
              <a:rPr lang="cs-CZ" sz="6000" dirty="0" smtClean="0"/>
              <a:t> </a:t>
            </a:r>
            <a:r>
              <a:rPr lang="cs-CZ" sz="6000" dirty="0" err="1" smtClean="0"/>
              <a:t>norms</a:t>
            </a:r>
            <a:r>
              <a:rPr lang="cs-CZ" sz="6000" dirty="0" smtClean="0"/>
              <a:t> </a:t>
            </a:r>
            <a:r>
              <a:rPr lang="cs-CZ" sz="6000" dirty="0" smtClean="0"/>
              <a:t>and </a:t>
            </a:r>
            <a:r>
              <a:rPr lang="cs-CZ" sz="6000" dirty="0" err="1" smtClean="0"/>
              <a:t>openness</a:t>
            </a:r>
            <a:r>
              <a:rPr lang="cs-CZ" sz="6000" dirty="0" smtClean="0"/>
              <a:t> </a:t>
            </a:r>
            <a:r>
              <a:rPr lang="cs-CZ" sz="6000" dirty="0" smtClean="0"/>
              <a:t>to </a:t>
            </a:r>
            <a:r>
              <a:rPr lang="cs-CZ" sz="6000" dirty="0" err="1" smtClean="0"/>
              <a:t>different</a:t>
            </a:r>
            <a:r>
              <a:rPr lang="cs-CZ" sz="6000" dirty="0" smtClean="0"/>
              <a:t> </a:t>
            </a:r>
            <a:r>
              <a:rPr lang="cs-CZ" sz="6000" dirty="0" err="1" smtClean="0"/>
              <a:t>opinions</a:t>
            </a:r>
            <a:r>
              <a:rPr lang="cs-CZ" sz="6000" dirty="0" smtClean="0"/>
              <a:t> </a:t>
            </a:r>
            <a:r>
              <a:rPr lang="cs-CZ" sz="6000" dirty="0" smtClean="0"/>
              <a:t>drive </a:t>
            </a:r>
            <a:r>
              <a:rPr lang="cs-CZ" sz="6000" dirty="0" err="1" smtClean="0"/>
              <a:t>polarization</a:t>
            </a:r>
            <a:r>
              <a:rPr lang="cs-CZ" sz="6000" dirty="0" smtClean="0"/>
              <a:t>:</a:t>
            </a:r>
            <a:br>
              <a:rPr lang="cs-CZ" sz="6000" dirty="0" smtClean="0"/>
            </a:br>
            <a:r>
              <a:rPr lang="cs-CZ" sz="6000" dirty="0" smtClean="0"/>
              <a:t>		</a:t>
            </a:r>
            <a:r>
              <a:rPr lang="cs-CZ" sz="6000" i="1" dirty="0" err="1" smtClean="0"/>
              <a:t>also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dimensions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opinion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space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decrease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polarization</a:t>
            </a:r>
            <a:r>
              <a:rPr lang="cs-CZ" sz="6000" i="1" dirty="0" smtClean="0"/>
              <a:t>, but </a:t>
            </a:r>
            <a:r>
              <a:rPr lang="cs-CZ" sz="6000" i="1" dirty="0" err="1" smtClean="0"/>
              <a:t>average</a:t>
            </a:r>
            <a:r>
              <a:rPr lang="cs-CZ" sz="6000" i="1" dirty="0" smtClean="0"/>
              <a:t> probability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speaking</a:t>
            </a:r>
            <a:r>
              <a:rPr lang="cs-CZ" sz="6000" i="1" dirty="0" smtClean="0"/>
              <a:t>,</a:t>
            </a:r>
            <a:br>
              <a:rPr lang="cs-CZ" sz="6000" i="1" dirty="0" smtClean="0"/>
            </a:br>
            <a:r>
              <a:rPr lang="cs-CZ" sz="6000" i="1" dirty="0" smtClean="0"/>
              <a:t>		</a:t>
            </a:r>
            <a:r>
              <a:rPr lang="cs-CZ" sz="6000" i="1" dirty="0" err="1" smtClean="0"/>
              <a:t>conformity</a:t>
            </a:r>
            <a:r>
              <a:rPr lang="cs-CZ" sz="6000" i="1" dirty="0" smtClean="0"/>
              <a:t> and </a:t>
            </a:r>
            <a:r>
              <a:rPr lang="cs-CZ" sz="6000" i="1" dirty="0" err="1" smtClean="0"/>
              <a:t>structure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small-world</a:t>
            </a:r>
            <a:r>
              <a:rPr lang="cs-CZ" sz="6000" i="1" dirty="0" smtClean="0"/>
              <a:t> network </a:t>
            </a:r>
            <a:r>
              <a:rPr lang="cs-CZ" sz="6000" i="1" dirty="0"/>
              <a:t> </a:t>
            </a:r>
            <a:r>
              <a:rPr lang="cs-CZ" sz="6000" i="1" dirty="0" smtClean="0"/>
              <a:t>make no </a:t>
            </a:r>
            <a:r>
              <a:rPr lang="cs-CZ" sz="6000" i="1" dirty="0" err="1" smtClean="0"/>
              <a:t>significant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difference</a:t>
            </a:r>
            <a:endParaRPr lang="cs-CZ" sz="6000" i="1" dirty="0" smtClean="0"/>
          </a:p>
          <a:p>
            <a:endParaRPr lang="cs-CZ" sz="6000" i="1" dirty="0"/>
          </a:p>
          <a:p>
            <a:r>
              <a:rPr lang="cs-CZ" sz="6000" dirty="0" smtClean="0"/>
              <a:t>2) </a:t>
            </a:r>
            <a:r>
              <a:rPr lang="cs-CZ" sz="6000" dirty="0" err="1" smtClean="0"/>
              <a:t>Nonlinearity</a:t>
            </a:r>
            <a:r>
              <a:rPr lang="cs-CZ" sz="6000" dirty="0" smtClean="0"/>
              <a:t> – </a:t>
            </a:r>
            <a:r>
              <a:rPr lang="cs-CZ" sz="6000" dirty="0"/>
              <a:t>identity/</a:t>
            </a:r>
            <a:r>
              <a:rPr lang="cs-CZ" sz="6000" dirty="0" err="1"/>
              <a:t>communication</a:t>
            </a:r>
            <a:r>
              <a:rPr lang="cs-CZ" sz="6000" dirty="0"/>
              <a:t> </a:t>
            </a:r>
            <a:r>
              <a:rPr lang="cs-CZ" sz="6000" dirty="0" err="1"/>
              <a:t>norms</a:t>
            </a:r>
            <a:r>
              <a:rPr lang="cs-CZ" sz="6000" dirty="0"/>
              <a:t>  </a:t>
            </a:r>
            <a:r>
              <a:rPr lang="cs-CZ" sz="6000" dirty="0"/>
              <a:t>and </a:t>
            </a:r>
            <a:r>
              <a:rPr lang="cs-CZ" sz="6000" dirty="0" err="1" smtClean="0"/>
              <a:t>openness</a:t>
            </a:r>
            <a:r>
              <a:rPr lang="cs-CZ" sz="6000" dirty="0" smtClean="0"/>
              <a:t> </a:t>
            </a:r>
            <a:r>
              <a:rPr lang="cs-CZ" sz="6000" dirty="0"/>
              <a:t>to </a:t>
            </a:r>
            <a:r>
              <a:rPr lang="cs-CZ" sz="6000" dirty="0" err="1"/>
              <a:t>different</a:t>
            </a:r>
            <a:r>
              <a:rPr lang="cs-CZ" sz="6000" dirty="0"/>
              <a:t> </a:t>
            </a:r>
            <a:r>
              <a:rPr lang="cs-CZ" sz="6000" dirty="0" err="1"/>
              <a:t>opinions</a:t>
            </a:r>
            <a:r>
              <a:rPr lang="cs-CZ" sz="6000" dirty="0"/>
              <a:t> </a:t>
            </a:r>
            <a:r>
              <a:rPr lang="cs-CZ" sz="6000" dirty="0" err="1" smtClean="0"/>
              <a:t>function</a:t>
            </a:r>
            <a:r>
              <a:rPr lang="cs-CZ" sz="6000" dirty="0" smtClean="0"/>
              <a:t> </a:t>
            </a:r>
            <a:r>
              <a:rPr lang="cs-CZ" sz="6000" dirty="0" err="1" smtClean="0"/>
              <a:t>nonlinearly</a:t>
            </a:r>
            <a:r>
              <a:rPr lang="cs-CZ" sz="6000" dirty="0" smtClean="0"/>
              <a:t>:</a:t>
            </a:r>
            <a:r>
              <a:rPr lang="cs-CZ" sz="6000" dirty="0" smtClean="0"/>
              <a:t/>
            </a:r>
            <a:br>
              <a:rPr lang="cs-CZ" sz="6000" dirty="0" smtClean="0"/>
            </a:br>
            <a:r>
              <a:rPr lang="cs-CZ" sz="6000" i="1" dirty="0" smtClean="0"/>
              <a:t>		</a:t>
            </a:r>
            <a:r>
              <a:rPr lang="cs-CZ" sz="6000" i="1" dirty="0" err="1" smtClean="0"/>
              <a:t>average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polarization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for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certain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sets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parameters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is</a:t>
            </a:r>
            <a:r>
              <a:rPr lang="cs-CZ" sz="6000" i="1" dirty="0" smtClean="0"/>
              <a:t> not </a:t>
            </a:r>
            <a:r>
              <a:rPr lang="cs-CZ" sz="6000" i="1" dirty="0" err="1" smtClean="0"/>
              <a:t>representative</a:t>
            </a:r>
            <a:r>
              <a:rPr lang="cs-CZ" sz="6000" i="1" dirty="0" smtClean="0"/>
              <a:t>, </a:t>
            </a:r>
            <a:r>
              <a:rPr lang="cs-CZ" sz="6000" i="1" dirty="0" err="1" smtClean="0"/>
              <a:t>since</a:t>
            </a:r>
            <a:r>
              <a:rPr lang="cs-CZ" sz="6000" i="1" dirty="0" smtClean="0"/>
              <a:t> these </a:t>
            </a:r>
            <a:r>
              <a:rPr lang="cs-CZ" sz="6000" i="1" dirty="0" err="1" smtClean="0"/>
              <a:t>sets</a:t>
            </a:r>
            <a:r>
              <a:rPr lang="cs-CZ" sz="6000" i="1" dirty="0" smtClean="0"/>
              <a:t> cause 							 	</a:t>
            </a:r>
            <a:r>
              <a:rPr lang="cs-CZ" sz="6000" i="1" dirty="0" err="1" smtClean="0"/>
              <a:t>bifurcations</a:t>
            </a:r>
            <a:r>
              <a:rPr lang="cs-CZ" sz="6000" i="1" dirty="0" smtClean="0"/>
              <a:t> – </a:t>
            </a:r>
            <a:r>
              <a:rPr lang="cs-CZ" sz="6000" i="1" dirty="0" err="1" smtClean="0"/>
              <a:t>polarization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is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either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high</a:t>
            </a:r>
            <a:r>
              <a:rPr lang="cs-CZ" sz="6000" i="1" dirty="0" smtClean="0"/>
              <a:t> in </a:t>
            </a:r>
            <a:r>
              <a:rPr lang="cs-CZ" sz="6000" i="1" dirty="0" err="1" smtClean="0"/>
              <a:t>some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simulations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low</a:t>
            </a:r>
            <a:r>
              <a:rPr lang="cs-CZ" sz="6000" i="1" dirty="0"/>
              <a:t> </a:t>
            </a:r>
            <a:r>
              <a:rPr lang="cs-CZ" sz="6000" i="1" dirty="0" smtClean="0"/>
              <a:t>but not </a:t>
            </a:r>
            <a:r>
              <a:rPr lang="cs-CZ" sz="6000" i="1" dirty="0" err="1" smtClean="0"/>
              <a:t>average</a:t>
            </a:r>
            <a:endParaRPr lang="cs-CZ" sz="6000" i="1" dirty="0" smtClean="0"/>
          </a:p>
          <a:p>
            <a:endParaRPr lang="cs-CZ" sz="6000" i="1" dirty="0"/>
          </a:p>
        </p:txBody>
      </p:sp>
    </p:spTree>
    <p:extLst>
      <p:ext uri="{BB962C8B-B14F-4D97-AF65-F5344CB8AC3E}">
        <p14:creationId xmlns:p14="http://schemas.microsoft.com/office/powerpoint/2010/main" val="176202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5DB3BF-A86D-7366-FD52-9EC8D93E708B}"/>
              </a:ext>
            </a:extLst>
          </p:cNvPr>
          <p:cNvSpPr txBox="1"/>
          <p:nvPr/>
        </p:nvSpPr>
        <p:spPr>
          <a:xfrm>
            <a:off x="292960" y="4155171"/>
            <a:ext cx="34879689" cy="1725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solidFill>
                  <a:srgbClr val="034F39"/>
                </a:solidFill>
                <a:latin typeface="Helvetica" panose="020B0604020202020204" pitchFamily="34" charset="0"/>
              </a:rPr>
              <a:t>VARIABLES OF INTEREST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>
                <a:latin typeface="Helvetica" pitchFamily="2" charset="0"/>
              </a:rPr>
              <a:t>Opinions </a:t>
            </a:r>
            <a:r>
              <a:rPr lang="cs-CZ" sz="7200" dirty="0">
                <a:latin typeface="Helvetica" pitchFamily="2" charset="0"/>
              </a:rPr>
              <a:t>(1, 2, 4) indicating how many dimensions does the opinion space have</a:t>
            </a:r>
            <a:r>
              <a:rPr lang="en-IN" sz="7200" dirty="0">
                <a:latin typeface="Helvetica" pitchFamily="2" charset="0"/>
              </a:rPr>
              <a:t>.</a:t>
            </a:r>
            <a:r>
              <a:rPr lang="cs-CZ" sz="7200" dirty="0">
                <a:latin typeface="Helvetica" pitchFamily="2" charset="0"/>
              </a:rPr>
              <a:t> </a:t>
            </a:r>
            <a:endParaRPr lang="cs-CZ" sz="7200" b="1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err="1">
                <a:latin typeface="Helvetica" pitchFamily="2" charset="0"/>
              </a:rPr>
              <a:t>Salience</a:t>
            </a:r>
            <a:r>
              <a:rPr lang="cs-CZ" sz="7200" b="1" dirty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of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proximity</a:t>
            </a:r>
            <a:r>
              <a:rPr lang="cs-CZ" sz="7200" b="1" dirty="0" smtClean="0">
                <a:latin typeface="Helvetica" pitchFamily="2" charset="0"/>
              </a:rPr>
              <a:t> in </a:t>
            </a:r>
            <a:r>
              <a:rPr lang="en-US" sz="7200" b="1" dirty="0" smtClean="0">
                <a:latin typeface="Helvetica" pitchFamily="2" charset="0"/>
              </a:rPr>
              <a:t>identity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relevant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opinions</a:t>
            </a:r>
            <a:r>
              <a:rPr lang="cs-CZ" sz="7200" b="1" dirty="0" smtClean="0">
                <a:latin typeface="Helvetica" pitchFamily="2" charset="0"/>
              </a:rPr>
              <a:t> (SPIRO)</a:t>
            </a:r>
            <a:r>
              <a:rPr lang="en-US" sz="7200" b="1" dirty="0" smtClean="0">
                <a:latin typeface="Helvetica" pitchFamily="2" charset="0"/>
              </a:rPr>
              <a:t> </a:t>
            </a:r>
            <a:r>
              <a:rPr lang="en-US" sz="7200" dirty="0">
                <a:latin typeface="Helvetica" pitchFamily="2" charset="0"/>
              </a:rPr>
              <a:t>is measured using identity threshold (0-1 scale) which determines minimum similarity between two agents for them to be included in part of a community. </a:t>
            </a:r>
            <a:endParaRPr lang="cs-CZ" sz="72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err="1">
                <a:latin typeface="Helvetica" pitchFamily="2" charset="0"/>
              </a:rPr>
              <a:t>Openness</a:t>
            </a:r>
            <a:r>
              <a:rPr lang="cs-CZ" sz="7200" b="1" dirty="0">
                <a:latin typeface="Helvetica" pitchFamily="2" charset="0"/>
              </a:rPr>
              <a:t> </a:t>
            </a:r>
            <a:r>
              <a:rPr lang="cs-CZ" sz="7200" b="1" dirty="0" smtClean="0">
                <a:latin typeface="Helvetica" pitchFamily="2" charset="0"/>
              </a:rPr>
              <a:t>to </a:t>
            </a:r>
            <a:r>
              <a:rPr lang="cs-CZ" sz="7200" b="1" dirty="0" err="1" smtClean="0">
                <a:latin typeface="Helvetica" pitchFamily="2" charset="0"/>
              </a:rPr>
              <a:t>different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opinions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en-US" sz="7200" dirty="0" smtClean="0">
                <a:latin typeface="Helvetica" pitchFamily="2" charset="0"/>
              </a:rPr>
              <a:t>is </a:t>
            </a:r>
            <a:r>
              <a:rPr lang="en-US" sz="7200" dirty="0">
                <a:latin typeface="Helvetica" pitchFamily="2" charset="0"/>
              </a:rPr>
              <a:t>measured using boundary (0-1 scale) with a boundary closer to 1 indicating a </a:t>
            </a:r>
            <a:r>
              <a:rPr lang="cs-CZ" sz="7200" dirty="0">
                <a:latin typeface="Helvetica" pitchFamily="2" charset="0"/>
              </a:rPr>
              <a:t>willingness </a:t>
            </a:r>
            <a:r>
              <a:rPr lang="en-US" sz="7200" dirty="0">
                <a:latin typeface="Helvetica" pitchFamily="2" charset="0"/>
              </a:rPr>
              <a:t>to </a:t>
            </a:r>
            <a:r>
              <a:rPr lang="cs-CZ" sz="7200" dirty="0">
                <a:latin typeface="Helvetica" pitchFamily="2" charset="0"/>
              </a:rPr>
              <a:t>accept</a:t>
            </a:r>
            <a:r>
              <a:rPr lang="en-US" sz="7200" dirty="0">
                <a:latin typeface="Helvetica" pitchFamily="2" charset="0"/>
              </a:rPr>
              <a:t> </a:t>
            </a:r>
            <a:r>
              <a:rPr lang="cs-CZ" sz="7200" dirty="0">
                <a:latin typeface="Helvetica" pitchFamily="2" charset="0"/>
              </a:rPr>
              <a:t>very different opinions and use them for updating own opinion.</a:t>
            </a:r>
            <a:endParaRPr lang="en-US" sz="72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itchFamily="2" charset="0"/>
              </a:rPr>
              <a:t>Probability of speaking </a:t>
            </a:r>
            <a:r>
              <a:rPr lang="en-US" sz="7200" dirty="0">
                <a:latin typeface="Helvetica" pitchFamily="2" charset="0"/>
              </a:rPr>
              <a:t>(0-1) with 1 indicating a greater probability of speaking</a:t>
            </a:r>
            <a:r>
              <a:rPr lang="cs-CZ" sz="7200" dirty="0">
                <a:latin typeface="Helvetica" pitchFamily="2" charset="0"/>
              </a:rPr>
              <a:t>.</a:t>
            </a:r>
            <a:endParaRPr lang="en-US" sz="72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itchFamily="2" charset="0"/>
              </a:rPr>
              <a:t>Conformity level </a:t>
            </a:r>
            <a:r>
              <a:rPr lang="en-US" sz="7200" dirty="0">
                <a:latin typeface="Helvetica" pitchFamily="2" charset="0"/>
              </a:rPr>
              <a:t>(0-1) with 1 indicating a greater conform</a:t>
            </a:r>
            <a:r>
              <a:rPr lang="cs-CZ" sz="7200" dirty="0">
                <a:latin typeface="Helvetica" pitchFamily="2" charset="0"/>
              </a:rPr>
              <a:t>ity and a faster movement to seen concensus.</a:t>
            </a:r>
            <a:endParaRPr lang="en-US" sz="72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>
                <a:latin typeface="Helvetica" pitchFamily="2" charset="0"/>
              </a:rPr>
              <a:t>Rewiring </a:t>
            </a:r>
            <a:r>
              <a:rPr lang="cs-CZ" sz="7200" dirty="0">
                <a:latin typeface="Helvetica" pitchFamily="2" charset="0"/>
              </a:rPr>
              <a:t>(0-1) probability of rewiring edge of small-world network, with 1 indicating the network of interpersonal communication is close to random network, 0 indicating the clear small-world network.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>
                <a:latin typeface="Helvetica" pitchFamily="2" charset="0"/>
              </a:rPr>
              <a:t>Neighbors</a:t>
            </a:r>
            <a:r>
              <a:rPr lang="cs-CZ" sz="7200" dirty="0">
                <a:latin typeface="Helvetica" pitchFamily="2" charset="0"/>
              </a:rPr>
              <a:t> (1-128) number of neighbors in communication </a:t>
            </a:r>
            <a:r>
              <a:rPr lang="cs-CZ" sz="7200" dirty="0" err="1">
                <a:latin typeface="Helvetica" pitchFamily="2" charset="0"/>
              </a:rPr>
              <a:t>neighborhood</a:t>
            </a:r>
            <a:r>
              <a:rPr lang="cs-CZ" sz="7200" dirty="0" smtClean="0">
                <a:latin typeface="Helvetica" pitchFamily="2" charset="0"/>
              </a:rPr>
              <a:t>.</a:t>
            </a:r>
            <a:endParaRPr lang="cs-CZ" sz="7200" dirty="0">
              <a:latin typeface="Helvetica" pitchFamily="2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9600" b="1" i="1" dirty="0" err="1" smtClean="0"/>
              <a:t>Results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41612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03CDBF-0E5B-25DF-DD0B-DD8514973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112456"/>
              </p:ext>
            </p:extLst>
          </p:nvPr>
        </p:nvGraphicFramePr>
        <p:xfrm>
          <a:off x="311818" y="6190251"/>
          <a:ext cx="13851279" cy="129920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2117">
                  <a:extLst>
                    <a:ext uri="{9D8B030D-6E8A-4147-A177-3AD203B41FA5}">
                      <a16:colId xmlns:a16="http://schemas.microsoft.com/office/drawing/2014/main" val="4029539884"/>
                    </a:ext>
                  </a:extLst>
                </a:gridCol>
                <a:gridCol w="4429162">
                  <a:extLst>
                    <a:ext uri="{9D8B030D-6E8A-4147-A177-3AD203B41FA5}">
                      <a16:colId xmlns:a16="http://schemas.microsoft.com/office/drawing/2014/main" val="3434945954"/>
                    </a:ext>
                  </a:extLst>
                </a:gridCol>
              </a:tblGrid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Coefficient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29974555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dirty="0" err="1">
                          <a:effectLst/>
                        </a:rPr>
                        <a:t>Opinions</a:t>
                      </a:r>
                      <a:r>
                        <a:rPr lang="cs-CZ" sz="6600" u="none" strike="noStrike" dirty="0">
                          <a:effectLst/>
                        </a:rPr>
                        <a:t> (2)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r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-0.1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59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6065756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Opinions</a:t>
                      </a:r>
                      <a:r>
                        <a:rPr lang="cs-CZ" sz="6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(4)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r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244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u="none" strike="noStrike" dirty="0" smtClean="0">
                          <a:effectLst/>
                        </a:rPr>
                        <a:t>SPIRO </a:t>
                      </a:r>
                      <a:r>
                        <a:rPr lang="cs-CZ" sz="6600" u="none" strike="noStrike" dirty="0">
                          <a:effectLst/>
                        </a:rPr>
                        <a:t>(0.39)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0.1</a:t>
                      </a:r>
                      <a:r>
                        <a:rPr lang="cs-CZ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67</a:t>
                      </a:r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u="none" strike="noStrike" dirty="0" smtClean="0">
                          <a:effectLst/>
                        </a:rPr>
                        <a:t>SPIRO </a:t>
                      </a:r>
                      <a:r>
                        <a:rPr lang="cs-CZ" sz="6600" u="none" strike="noStrike" dirty="0">
                          <a:effectLst/>
                        </a:rPr>
                        <a:t>(0.49)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</a:t>
                      </a:r>
                      <a:r>
                        <a:rPr lang="cs-CZ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263</a:t>
                      </a:r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462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u="none" strike="noStrike" dirty="0" smtClean="0">
                          <a:effectLst/>
                        </a:rPr>
                        <a:t>SPIRO </a:t>
                      </a:r>
                      <a:r>
                        <a:rPr lang="cs-CZ" sz="6600" u="none" strike="noStrike" dirty="0">
                          <a:effectLst/>
                        </a:rPr>
                        <a:t>(0.59)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</a:t>
                      </a:r>
                      <a:r>
                        <a:rPr lang="cs-CZ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259</a:t>
                      </a:r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918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dirty="0" err="1">
                          <a:effectLst/>
                        </a:rPr>
                        <a:t>Openness</a:t>
                      </a:r>
                      <a:r>
                        <a:rPr lang="cs-CZ" sz="6600" u="none" strike="noStrike" dirty="0">
                          <a:effectLst/>
                        </a:rPr>
                        <a:t> </a:t>
                      </a:r>
                      <a:r>
                        <a:rPr lang="cs-CZ" sz="6600" u="none" strike="noStrike" dirty="0" smtClean="0">
                          <a:effectLst/>
                        </a:rPr>
                        <a:t>to</a:t>
                      </a:r>
                      <a:r>
                        <a:rPr lang="en-US" sz="6600" u="none" strike="noStrike" dirty="0" smtClean="0">
                          <a:effectLst/>
                        </a:rPr>
                        <a:t> </a:t>
                      </a:r>
                      <a:r>
                        <a:rPr lang="cs-CZ" sz="6600" u="none" strike="noStrike" dirty="0" err="1" smtClean="0">
                          <a:effectLst/>
                        </a:rPr>
                        <a:t>diff</a:t>
                      </a:r>
                      <a:r>
                        <a:rPr lang="cs-CZ" sz="6600" u="none" strike="noStrike" dirty="0" smtClean="0">
                          <a:effectLst/>
                        </a:rPr>
                        <a:t>.</a:t>
                      </a:r>
                      <a:r>
                        <a:rPr lang="en-US" sz="6600" u="none" strike="noStrike" dirty="0" smtClean="0">
                          <a:effectLst/>
                        </a:rPr>
                        <a:t> </a:t>
                      </a:r>
                      <a:r>
                        <a:rPr lang="cs-CZ" sz="6600" u="none" strike="noStrike" dirty="0" err="1" smtClean="0">
                          <a:effectLst/>
                        </a:rPr>
                        <a:t>opinions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-0.1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effectLst/>
                        </a:rPr>
                        <a:t>Probability of speaking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-0.01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effectLst/>
                        </a:rPr>
                        <a:t>Conformity level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-0.0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03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dirty="0" err="1" smtClean="0">
                          <a:effectLst/>
                        </a:rPr>
                        <a:t>Small-world</a:t>
                      </a:r>
                      <a:r>
                        <a:rPr lang="cs-CZ" sz="6600" u="none" strike="noStrike" dirty="0" smtClean="0">
                          <a:effectLst/>
                        </a:rPr>
                        <a:t>: </a:t>
                      </a:r>
                      <a:r>
                        <a:rPr lang="cs-CZ" sz="6600" u="none" strike="noStrike" dirty="0" err="1" smtClean="0">
                          <a:effectLst/>
                        </a:rPr>
                        <a:t>Rewiring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-0.003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dirty="0" err="1" smtClean="0">
                          <a:effectLst/>
                        </a:rPr>
                        <a:t>Small-world</a:t>
                      </a:r>
                      <a:r>
                        <a:rPr lang="cs-CZ" sz="6600" u="none" strike="noStrike" dirty="0" smtClean="0">
                          <a:effectLst/>
                        </a:rPr>
                        <a:t>: </a:t>
                      </a:r>
                      <a:r>
                        <a:rPr lang="en-US" sz="6600" u="none" strike="noStrike" dirty="0" smtClean="0">
                          <a:effectLst/>
                        </a:rPr>
                        <a:t>N</a:t>
                      </a:r>
                      <a:r>
                        <a:rPr lang="cs-CZ" sz="6600" u="none" strike="noStrike" dirty="0" err="1">
                          <a:effectLst/>
                        </a:rPr>
                        <a:t>eighbors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-0.000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effectLst/>
                        </a:rPr>
                        <a:t>Constant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</a:t>
                      </a:r>
                      <a:r>
                        <a:rPr lang="cs-CZ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227</a:t>
                      </a:r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BDC60C6-5EE2-832E-9773-F8BFCED30B93}"/>
              </a:ext>
            </a:extLst>
          </p:cNvPr>
          <p:cNvSpPr txBox="1"/>
          <p:nvPr/>
        </p:nvSpPr>
        <p:spPr>
          <a:xfrm>
            <a:off x="3683745" y="19374778"/>
            <a:ext cx="104793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Helvetica" pitchFamily="2" charset="0"/>
              </a:rPr>
              <a:t>*** significant at the .001 level</a:t>
            </a:r>
            <a:endParaRPr lang="en-US" sz="6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9600" b="1" i="1" dirty="0" err="1" smtClean="0"/>
              <a:t>Results</a:t>
            </a:r>
            <a:endParaRPr lang="en-US" sz="4000" i="1" dirty="0"/>
          </a:p>
        </p:txBody>
      </p:sp>
      <p:sp>
        <p:nvSpPr>
          <p:cNvPr id="2" name="TextovéPole 1"/>
          <p:cNvSpPr txBox="1"/>
          <p:nvPr/>
        </p:nvSpPr>
        <p:spPr>
          <a:xfrm>
            <a:off x="311817" y="4127880"/>
            <a:ext cx="138512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5400" b="1" dirty="0" smtClean="0">
                <a:latin typeface="Helvetica" pitchFamily="2" charset="0"/>
              </a:rPr>
              <a:t>Regression </a:t>
            </a:r>
            <a:r>
              <a:rPr lang="en-US" sz="5400" b="1" dirty="0">
                <a:latin typeface="Helvetica" pitchFamily="2" charset="0"/>
              </a:rPr>
              <a:t>predicting </a:t>
            </a:r>
            <a:r>
              <a:rPr lang="en-US" sz="5400" b="1" dirty="0" smtClean="0">
                <a:latin typeface="Helvetica" pitchFamily="2" charset="0"/>
              </a:rPr>
              <a:t>contributors</a:t>
            </a:r>
            <a:r>
              <a:rPr lang="cs-CZ" sz="5400" b="1" dirty="0" smtClean="0">
                <a:latin typeface="Helvetica" pitchFamily="2" charset="0"/>
              </a:rPr>
              <a:t> </a:t>
            </a:r>
            <a:r>
              <a:rPr lang="en-US" sz="5400" b="1" dirty="0" smtClean="0">
                <a:latin typeface="Helvetica" pitchFamily="2" charset="0"/>
              </a:rPr>
              <a:t>to </a:t>
            </a:r>
            <a:r>
              <a:rPr lang="cs-CZ" sz="5400" b="1" dirty="0" err="1">
                <a:latin typeface="Helvetica" pitchFamily="2" charset="0"/>
              </a:rPr>
              <a:t>polarization</a:t>
            </a:r>
            <a:r>
              <a:rPr lang="cs-CZ" sz="5400" b="1" dirty="0">
                <a:latin typeface="Helvetica" pitchFamily="2" charset="0"/>
              </a:rPr>
              <a:t>. (N=603,434; R</a:t>
            </a:r>
            <a:r>
              <a:rPr lang="cs-CZ" sz="5400" b="1" baseline="30000" dirty="0">
                <a:latin typeface="Helvetica" pitchFamily="2" charset="0"/>
              </a:rPr>
              <a:t>2</a:t>
            </a:r>
            <a:r>
              <a:rPr lang="cs-CZ" sz="5400" b="1" dirty="0">
                <a:latin typeface="Helvetica" pitchFamily="2" charset="0"/>
              </a:rPr>
              <a:t>=51.6% ).</a:t>
            </a:r>
            <a:endParaRPr lang="en-US" sz="5400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472" y="4127881"/>
            <a:ext cx="20927179" cy="172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9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err="1" smtClean="0"/>
              <a:t>Nonlinearity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388134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33411914" cy="2138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46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0"/>
            <a:ext cx="12830175" cy="21383625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4350" y="29100"/>
            <a:ext cx="6397625" cy="213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65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5194881" cy="2111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26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err="1" smtClean="0"/>
              <a:t>Thank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you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for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your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kind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attention</a:t>
            </a:r>
            <a:r>
              <a:rPr lang="cs-CZ" sz="9600" b="1" i="1" dirty="0" smtClean="0"/>
              <a:t>!</a:t>
            </a:r>
            <a:endParaRPr lang="en-US" sz="6600" i="1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1809"/>
            <a:ext cx="35004432" cy="1418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0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Agent-</a:t>
            </a:r>
            <a:r>
              <a:rPr lang="cs-CZ" sz="11500" b="1" i="1" dirty="0" err="1" smtClean="0"/>
              <a:t>based</a:t>
            </a:r>
            <a:r>
              <a:rPr lang="cs-CZ" sz="11500" b="1" i="1" dirty="0" smtClean="0"/>
              <a:t> modeling (ABM)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135106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err="1" smtClean="0"/>
              <a:t>Computational</a:t>
            </a:r>
            <a:r>
              <a:rPr lang="cs-CZ" sz="9600" b="1" i="1" dirty="0" smtClean="0"/>
              <a:t> X and ABM</a:t>
            </a:r>
            <a:endParaRPr lang="en-US" sz="6600" i="1" dirty="0"/>
          </a:p>
        </p:txBody>
      </p:sp>
      <p:sp>
        <p:nvSpPr>
          <p:cNvPr id="2" name="TextovéPole 1"/>
          <p:cNvSpPr txBox="1"/>
          <p:nvPr/>
        </p:nvSpPr>
        <p:spPr>
          <a:xfrm>
            <a:off x="648929" y="4601497"/>
            <a:ext cx="33862297" cy="1569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 dirty="0" err="1" smtClean="0"/>
              <a:t>All</a:t>
            </a:r>
            <a:r>
              <a:rPr lang="cs-CZ" sz="6000" dirty="0" smtClean="0"/>
              <a:t> </a:t>
            </a:r>
            <a:r>
              <a:rPr lang="cs-CZ" sz="6000" dirty="0" err="1" smtClean="0"/>
              <a:t>fields</a:t>
            </a:r>
            <a:r>
              <a:rPr lang="cs-CZ" sz="6000" dirty="0" smtClean="0"/>
              <a:t> </a:t>
            </a:r>
            <a:r>
              <a:rPr lang="cs-CZ" sz="6000" dirty="0" err="1" smtClean="0"/>
              <a:t>have</a:t>
            </a:r>
            <a:r>
              <a:rPr lang="cs-CZ" sz="6000" dirty="0" smtClean="0"/>
              <a:t> </a:t>
            </a:r>
            <a:r>
              <a:rPr lang="cs-CZ" sz="6000" dirty="0" err="1" smtClean="0"/>
              <a:t>three</a:t>
            </a:r>
            <a:r>
              <a:rPr lang="cs-CZ" sz="6000" dirty="0" smtClean="0"/>
              <a:t> </a:t>
            </a:r>
            <a:r>
              <a:rPr lang="cs-CZ" sz="6000" dirty="0" err="1" smtClean="0"/>
              <a:t>pillars</a:t>
            </a:r>
            <a:r>
              <a:rPr lang="cs-CZ" sz="6000" dirty="0" smtClean="0"/>
              <a:t>.</a:t>
            </a:r>
          </a:p>
          <a:p>
            <a:endParaRPr lang="cs-CZ" sz="6000" dirty="0"/>
          </a:p>
          <a:p>
            <a:r>
              <a:rPr lang="cs-CZ" sz="6000" dirty="0" err="1" smtClean="0"/>
              <a:t>Each</a:t>
            </a:r>
            <a:r>
              <a:rPr lang="cs-CZ" sz="6000" dirty="0" smtClean="0"/>
              <a:t> </a:t>
            </a:r>
            <a:r>
              <a:rPr lang="cs-CZ" sz="6000" dirty="0" err="1" smtClean="0"/>
              <a:t>edvanced</a:t>
            </a:r>
            <a:r>
              <a:rPr lang="cs-CZ" sz="6000" dirty="0" smtClean="0"/>
              <a:t> </a:t>
            </a:r>
            <a:r>
              <a:rPr lang="cs-CZ" sz="6000" dirty="0" err="1" smtClean="0"/>
              <a:t>field</a:t>
            </a:r>
            <a:r>
              <a:rPr lang="cs-CZ" sz="6000" dirty="0" smtClean="0"/>
              <a:t> X has: </a:t>
            </a:r>
            <a:r>
              <a:rPr lang="cs-CZ" sz="6000" dirty="0" err="1" smtClean="0"/>
              <a:t>Theoretical</a:t>
            </a:r>
            <a:r>
              <a:rPr lang="cs-CZ" sz="6000" dirty="0" smtClean="0"/>
              <a:t> X, </a:t>
            </a:r>
            <a:r>
              <a:rPr lang="cs-CZ" sz="6000" dirty="0" err="1" smtClean="0"/>
              <a:t>Empirical</a:t>
            </a:r>
            <a:r>
              <a:rPr lang="cs-CZ" sz="6000" dirty="0" smtClean="0"/>
              <a:t> X and </a:t>
            </a:r>
            <a:r>
              <a:rPr lang="cs-CZ" sz="6000" dirty="0" err="1" smtClean="0"/>
              <a:t>Computational</a:t>
            </a:r>
            <a:r>
              <a:rPr lang="cs-CZ" sz="6000" dirty="0" smtClean="0"/>
              <a:t> X. </a:t>
            </a:r>
            <a:endParaRPr lang="cs-CZ" sz="6000" dirty="0" smtClean="0"/>
          </a:p>
          <a:p>
            <a:pPr marL="342900" indent="-342900">
              <a:buAutoNum type="arabicParenR"/>
            </a:pPr>
            <a:endParaRPr lang="cs-CZ" sz="6000" dirty="0"/>
          </a:p>
          <a:p>
            <a:r>
              <a:rPr lang="cs-CZ" sz="6000" dirty="0" smtClean="0"/>
              <a:t>These </a:t>
            </a:r>
            <a:r>
              <a:rPr lang="cs-CZ" sz="6000" dirty="0" err="1" smtClean="0"/>
              <a:t>pillars</a:t>
            </a:r>
            <a:r>
              <a:rPr lang="cs-CZ" sz="6000" dirty="0" smtClean="0"/>
              <a:t> are </a:t>
            </a:r>
            <a:r>
              <a:rPr lang="cs-CZ" sz="6000" dirty="0" err="1" smtClean="0"/>
              <a:t>interrelated</a:t>
            </a:r>
            <a:r>
              <a:rPr lang="cs-CZ" sz="6000" dirty="0" smtClean="0"/>
              <a:t>: </a:t>
            </a:r>
            <a:r>
              <a:rPr lang="cs-CZ" sz="6000" dirty="0" err="1" smtClean="0"/>
              <a:t>we</a:t>
            </a:r>
            <a:r>
              <a:rPr lang="cs-CZ" sz="6000" dirty="0" smtClean="0"/>
              <a:t> </a:t>
            </a:r>
            <a:r>
              <a:rPr lang="cs-CZ" sz="6000" dirty="0" err="1" smtClean="0"/>
              <a:t>know</a:t>
            </a:r>
            <a:r>
              <a:rPr lang="cs-CZ" sz="6000" dirty="0" smtClean="0"/>
              <a:t> </a:t>
            </a:r>
            <a:r>
              <a:rPr lang="cs-CZ" sz="6000" dirty="0" err="1" smtClean="0"/>
              <a:t>relationship</a:t>
            </a:r>
            <a:r>
              <a:rPr lang="cs-CZ" sz="6000" dirty="0" smtClean="0"/>
              <a:t> </a:t>
            </a:r>
            <a:r>
              <a:rPr lang="cs-CZ" sz="6000" dirty="0" err="1" smtClean="0"/>
              <a:t>between</a:t>
            </a:r>
            <a:r>
              <a:rPr lang="cs-CZ" sz="6000" dirty="0" smtClean="0"/>
              <a:t> </a:t>
            </a:r>
            <a:r>
              <a:rPr lang="cs-CZ" sz="6000" dirty="0" err="1" smtClean="0"/>
              <a:t>Theoretical</a:t>
            </a:r>
            <a:r>
              <a:rPr lang="cs-CZ" sz="6000" dirty="0" smtClean="0"/>
              <a:t> X and </a:t>
            </a:r>
            <a:r>
              <a:rPr lang="cs-CZ" sz="6000" dirty="0" err="1" smtClean="0"/>
              <a:t>Empirical</a:t>
            </a:r>
            <a:r>
              <a:rPr lang="cs-CZ" sz="6000" dirty="0" smtClean="0"/>
              <a:t> X.</a:t>
            </a:r>
          </a:p>
          <a:p>
            <a:endParaRPr lang="cs-CZ" sz="6000" dirty="0" smtClean="0"/>
          </a:p>
          <a:p>
            <a:r>
              <a:rPr lang="cs-CZ" sz="6000" dirty="0" err="1" smtClean="0"/>
              <a:t>Computational</a:t>
            </a:r>
            <a:r>
              <a:rPr lang="cs-CZ" sz="6000" dirty="0" smtClean="0"/>
              <a:t> X </a:t>
            </a:r>
            <a:r>
              <a:rPr lang="cs-CZ" sz="6000" dirty="0" err="1" smtClean="0"/>
              <a:t>offers</a:t>
            </a:r>
            <a:r>
              <a:rPr lang="cs-CZ" sz="6000" dirty="0" smtClean="0"/>
              <a:t> novel </a:t>
            </a:r>
            <a:r>
              <a:rPr lang="cs-CZ" sz="6000" dirty="0" err="1" smtClean="0"/>
              <a:t>metheds</a:t>
            </a:r>
            <a:r>
              <a:rPr lang="cs-CZ" sz="6000" dirty="0" smtClean="0"/>
              <a:t> </a:t>
            </a:r>
            <a:r>
              <a:rPr lang="cs-CZ" sz="6000" dirty="0" err="1" smtClean="0"/>
              <a:t>of</a:t>
            </a:r>
            <a:r>
              <a:rPr lang="cs-CZ" sz="6000" dirty="0" smtClean="0"/>
              <a:t> data </a:t>
            </a:r>
            <a:r>
              <a:rPr lang="cs-CZ" sz="6000" dirty="0" err="1" smtClean="0"/>
              <a:t>gathering</a:t>
            </a:r>
            <a:r>
              <a:rPr lang="cs-CZ" sz="6000" dirty="0" smtClean="0"/>
              <a:t> (</a:t>
            </a:r>
            <a:r>
              <a:rPr lang="cs-CZ" sz="6000" dirty="0" err="1" smtClean="0"/>
              <a:t>e.g</a:t>
            </a:r>
            <a:r>
              <a:rPr lang="cs-CZ" sz="6000" dirty="0" smtClean="0"/>
              <a:t>. web-</a:t>
            </a:r>
            <a:r>
              <a:rPr lang="cs-CZ" sz="6000" dirty="0" err="1" smtClean="0"/>
              <a:t>scrapping</a:t>
            </a:r>
            <a:r>
              <a:rPr lang="cs-CZ" sz="6000" dirty="0" smtClean="0"/>
              <a:t>) and</a:t>
            </a:r>
            <a:br>
              <a:rPr lang="cs-CZ" sz="6000" dirty="0" smtClean="0"/>
            </a:br>
            <a:r>
              <a:rPr lang="cs-CZ" sz="6000" dirty="0" smtClean="0"/>
              <a:t>data </a:t>
            </a:r>
            <a:r>
              <a:rPr lang="cs-CZ" sz="6000" dirty="0" err="1" smtClean="0"/>
              <a:t>production</a:t>
            </a:r>
            <a:r>
              <a:rPr lang="cs-CZ" sz="6000" dirty="0" smtClean="0"/>
              <a:t> (</a:t>
            </a:r>
            <a:r>
              <a:rPr lang="cs-CZ" sz="6000" dirty="0" err="1" smtClean="0"/>
              <a:t>e.g</a:t>
            </a:r>
            <a:r>
              <a:rPr lang="cs-CZ" sz="6000" dirty="0" smtClean="0"/>
              <a:t>. </a:t>
            </a:r>
            <a:r>
              <a:rPr lang="cs-CZ" sz="6000" dirty="0" err="1" smtClean="0"/>
              <a:t>computer</a:t>
            </a:r>
            <a:r>
              <a:rPr lang="cs-CZ" sz="6000" dirty="0" smtClean="0"/>
              <a:t> </a:t>
            </a:r>
            <a:r>
              <a:rPr lang="cs-CZ" sz="6000" dirty="0" err="1" smtClean="0"/>
              <a:t>simulations</a:t>
            </a:r>
            <a:r>
              <a:rPr lang="cs-CZ" sz="6000" dirty="0" smtClean="0"/>
              <a:t>).</a:t>
            </a:r>
          </a:p>
          <a:p>
            <a:endParaRPr lang="cs-CZ" sz="6000" dirty="0"/>
          </a:p>
          <a:p>
            <a:r>
              <a:rPr lang="cs-CZ" sz="6000" dirty="0" smtClean="0"/>
              <a:t>Modeling and </a:t>
            </a:r>
            <a:r>
              <a:rPr lang="cs-CZ" sz="6000" dirty="0" err="1" smtClean="0"/>
              <a:t>simulations</a:t>
            </a:r>
            <a:r>
              <a:rPr lang="cs-CZ" sz="6000" dirty="0" smtClean="0"/>
              <a:t> are just part </a:t>
            </a:r>
            <a:r>
              <a:rPr lang="cs-CZ" sz="6000" dirty="0" err="1" smtClean="0"/>
              <a:t>of</a:t>
            </a:r>
            <a:r>
              <a:rPr lang="cs-CZ" sz="6000" dirty="0" smtClean="0"/>
              <a:t> </a:t>
            </a:r>
            <a:r>
              <a:rPr lang="cs-CZ" sz="6000" dirty="0" err="1" smtClean="0"/>
              <a:t>Computational</a:t>
            </a:r>
            <a:r>
              <a:rPr lang="cs-CZ" sz="6000" dirty="0" smtClean="0"/>
              <a:t> X.</a:t>
            </a:r>
            <a:br>
              <a:rPr lang="cs-CZ" sz="6000" dirty="0" smtClean="0"/>
            </a:br>
            <a:r>
              <a:rPr lang="cs-CZ" sz="6000" dirty="0" smtClean="0"/>
              <a:t>Agent-</a:t>
            </a:r>
            <a:r>
              <a:rPr lang="cs-CZ" sz="6000" dirty="0" err="1" smtClean="0"/>
              <a:t>based</a:t>
            </a:r>
            <a:r>
              <a:rPr lang="cs-CZ" sz="6000" dirty="0" smtClean="0"/>
              <a:t> modeling (ABM) </a:t>
            </a:r>
            <a:r>
              <a:rPr lang="cs-CZ" sz="6000" dirty="0" err="1" smtClean="0"/>
              <a:t>is</a:t>
            </a:r>
            <a:r>
              <a:rPr lang="cs-CZ" sz="6000" dirty="0" smtClean="0"/>
              <a:t> just part </a:t>
            </a:r>
            <a:r>
              <a:rPr lang="cs-CZ" sz="6000" dirty="0" err="1" smtClean="0"/>
              <a:t>of</a:t>
            </a:r>
            <a:r>
              <a:rPr lang="cs-CZ" sz="6000" dirty="0" smtClean="0"/>
              <a:t> modeling and </a:t>
            </a:r>
            <a:r>
              <a:rPr lang="cs-CZ" sz="6000" dirty="0" err="1" smtClean="0"/>
              <a:t>simulations</a:t>
            </a:r>
            <a:r>
              <a:rPr lang="cs-CZ" sz="6000" dirty="0" smtClean="0"/>
              <a:t>.</a:t>
            </a:r>
          </a:p>
          <a:p>
            <a:endParaRPr lang="cs-CZ" sz="6000" dirty="0"/>
          </a:p>
          <a:p>
            <a:r>
              <a:rPr lang="cs-CZ" sz="6000" dirty="0" smtClean="0"/>
              <a:t>ABM </a:t>
            </a:r>
            <a:r>
              <a:rPr lang="cs-CZ" sz="6000" dirty="0" err="1" smtClean="0"/>
              <a:t>is</a:t>
            </a:r>
            <a:r>
              <a:rPr lang="cs-CZ" sz="6000" dirty="0" smtClean="0"/>
              <a:t> in </a:t>
            </a:r>
            <a:r>
              <a:rPr lang="cs-CZ" sz="6000" dirty="0" err="1" smtClean="0"/>
              <a:t>same</a:t>
            </a:r>
            <a:r>
              <a:rPr lang="cs-CZ" sz="6000" dirty="0" smtClean="0"/>
              <a:t> </a:t>
            </a:r>
            <a:r>
              <a:rPr lang="cs-CZ" sz="6000" dirty="0" err="1" smtClean="0"/>
              <a:t>relationship</a:t>
            </a:r>
            <a:r>
              <a:rPr lang="cs-CZ" sz="6000" dirty="0" smtClean="0"/>
              <a:t> to </a:t>
            </a:r>
            <a:r>
              <a:rPr lang="cs-CZ" sz="6000" dirty="0" err="1" smtClean="0"/>
              <a:t>communication</a:t>
            </a:r>
            <a:r>
              <a:rPr lang="cs-CZ" sz="6000" dirty="0" smtClean="0"/>
              <a:t> </a:t>
            </a:r>
            <a:r>
              <a:rPr lang="cs-CZ" sz="6000" dirty="0" err="1" smtClean="0"/>
              <a:t>theory</a:t>
            </a:r>
            <a:r>
              <a:rPr lang="cs-CZ" sz="6000" dirty="0" smtClean="0"/>
              <a:t> as </a:t>
            </a:r>
            <a:r>
              <a:rPr lang="cs-CZ" sz="6000" dirty="0" err="1" smtClean="0"/>
              <a:t>mathematics</a:t>
            </a:r>
            <a:r>
              <a:rPr lang="cs-CZ" sz="6000" dirty="0" smtClean="0"/>
              <a:t> to </a:t>
            </a:r>
            <a:r>
              <a:rPr lang="cs-CZ" sz="6000" dirty="0" err="1" smtClean="0"/>
              <a:t>physics</a:t>
            </a:r>
            <a:r>
              <a:rPr lang="cs-CZ" sz="6000" dirty="0" smtClean="0"/>
              <a:t>:</a:t>
            </a:r>
            <a:br>
              <a:rPr lang="cs-CZ" sz="6000" dirty="0" smtClean="0"/>
            </a:br>
            <a:r>
              <a:rPr lang="cs-CZ" sz="6000" dirty="0" smtClean="0"/>
              <a:t>ABM/</a:t>
            </a:r>
            <a:r>
              <a:rPr lang="cs-CZ" sz="6000" dirty="0" err="1" smtClean="0"/>
              <a:t>math</a:t>
            </a:r>
            <a:r>
              <a:rPr lang="cs-CZ" sz="6000" dirty="0" smtClean="0"/>
              <a:t> </a:t>
            </a:r>
            <a:r>
              <a:rPr lang="cs-CZ" sz="6000" dirty="0" err="1" smtClean="0"/>
              <a:t>postulates</a:t>
            </a:r>
            <a:r>
              <a:rPr lang="cs-CZ" sz="6000" dirty="0" smtClean="0"/>
              <a:t> </a:t>
            </a:r>
            <a:r>
              <a:rPr lang="cs-CZ" sz="6000" dirty="0" err="1" smtClean="0"/>
              <a:t>axioms</a:t>
            </a:r>
            <a:r>
              <a:rPr lang="cs-CZ" sz="6000" dirty="0" smtClean="0"/>
              <a:t> and study </a:t>
            </a:r>
            <a:r>
              <a:rPr lang="cs-CZ" sz="6000" dirty="0" err="1" smtClean="0"/>
              <a:t>models</a:t>
            </a:r>
            <a:r>
              <a:rPr lang="cs-CZ" sz="6000" dirty="0" smtClean="0"/>
              <a:t> and </a:t>
            </a:r>
            <a:r>
              <a:rPr lang="cs-CZ" sz="6000" dirty="0" err="1" smtClean="0"/>
              <a:t>results</a:t>
            </a:r>
            <a:r>
              <a:rPr lang="cs-CZ" sz="6000" dirty="0" smtClean="0"/>
              <a:t> </a:t>
            </a:r>
            <a:r>
              <a:rPr lang="cs-CZ" sz="6000" dirty="0" err="1" smtClean="0"/>
              <a:t>stemming</a:t>
            </a:r>
            <a:r>
              <a:rPr lang="cs-CZ" sz="6000" dirty="0" smtClean="0"/>
              <a:t> </a:t>
            </a:r>
            <a:r>
              <a:rPr lang="cs-CZ" sz="6000" dirty="0" err="1" smtClean="0"/>
              <a:t>from</a:t>
            </a:r>
            <a:r>
              <a:rPr lang="cs-CZ" sz="6000" dirty="0" smtClean="0"/>
              <a:t> </a:t>
            </a:r>
            <a:r>
              <a:rPr lang="cs-CZ" sz="6000" dirty="0" err="1" smtClean="0"/>
              <a:t>them</a:t>
            </a:r>
            <a:r>
              <a:rPr lang="cs-CZ" sz="6000" dirty="0" smtClean="0"/>
              <a:t>,</a:t>
            </a:r>
            <a:br>
              <a:rPr lang="cs-CZ" sz="6000" dirty="0" smtClean="0"/>
            </a:br>
            <a:r>
              <a:rPr lang="cs-CZ" sz="6000" dirty="0" err="1" smtClean="0"/>
              <a:t>physics</a:t>
            </a:r>
            <a:r>
              <a:rPr lang="cs-CZ" sz="6000" dirty="0" smtClean="0"/>
              <a:t>/</a:t>
            </a:r>
            <a:r>
              <a:rPr lang="cs-CZ" sz="6000" dirty="0" err="1" smtClean="0"/>
              <a:t>comm</a:t>
            </a:r>
            <a:r>
              <a:rPr lang="cs-CZ" sz="6000" dirty="0" smtClean="0"/>
              <a:t> </a:t>
            </a:r>
            <a:r>
              <a:rPr lang="cs-CZ" sz="6000" dirty="0" err="1" smtClean="0"/>
              <a:t>theory</a:t>
            </a:r>
            <a:r>
              <a:rPr lang="cs-CZ" sz="6000" dirty="0" smtClean="0"/>
              <a:t> </a:t>
            </a:r>
            <a:r>
              <a:rPr lang="cs-CZ" sz="6000" dirty="0" err="1" smtClean="0"/>
              <a:t>studies</a:t>
            </a:r>
            <a:r>
              <a:rPr lang="cs-CZ" sz="6000" dirty="0" smtClean="0"/>
              <a:t> </a:t>
            </a:r>
            <a:r>
              <a:rPr lang="cs-CZ" sz="6000" dirty="0" err="1" smtClean="0"/>
              <a:t>something</a:t>
            </a:r>
            <a:r>
              <a:rPr lang="cs-CZ" sz="6000" dirty="0" smtClean="0"/>
              <a:t> </a:t>
            </a:r>
            <a:r>
              <a:rPr lang="cs-CZ" sz="6000" dirty="0" err="1" smtClean="0"/>
              <a:t>real</a:t>
            </a:r>
            <a:r>
              <a:rPr lang="cs-CZ" sz="6000" dirty="0" smtClean="0"/>
              <a:t>, </a:t>
            </a:r>
            <a:r>
              <a:rPr lang="cs-CZ" sz="6000" dirty="0" err="1" smtClean="0"/>
              <a:t>decides</a:t>
            </a:r>
            <a:r>
              <a:rPr lang="cs-CZ" sz="6000" dirty="0" smtClean="0"/>
              <a:t> </a:t>
            </a:r>
            <a:r>
              <a:rPr lang="cs-CZ" sz="6000" dirty="0" err="1" smtClean="0"/>
              <a:t>whether</a:t>
            </a:r>
            <a:r>
              <a:rPr lang="cs-CZ" sz="6000" dirty="0" smtClean="0"/>
              <a:t> these </a:t>
            </a:r>
            <a:r>
              <a:rPr lang="cs-CZ" sz="6000" dirty="0" err="1" smtClean="0"/>
              <a:t>models</a:t>
            </a:r>
            <a:r>
              <a:rPr lang="cs-CZ" sz="6000" dirty="0" smtClean="0"/>
              <a:t> and </a:t>
            </a:r>
            <a:r>
              <a:rPr lang="cs-CZ" sz="6000" dirty="0" err="1" smtClean="0"/>
              <a:t>results</a:t>
            </a:r>
            <a:r>
              <a:rPr lang="cs-CZ" sz="6000" dirty="0" smtClean="0"/>
              <a:t> are </a:t>
            </a:r>
            <a:r>
              <a:rPr lang="cs-CZ" sz="6000" dirty="0" err="1" smtClean="0"/>
              <a:t>useful</a:t>
            </a:r>
            <a:r>
              <a:rPr lang="cs-CZ" sz="6000" dirty="0" smtClean="0"/>
              <a:t/>
            </a:r>
            <a:br>
              <a:rPr lang="cs-CZ" sz="6000" dirty="0" smtClean="0"/>
            </a:br>
            <a:r>
              <a:rPr lang="cs-CZ" sz="5400" dirty="0" smtClean="0"/>
              <a:t>(</a:t>
            </a:r>
            <a:r>
              <a:rPr lang="cs-CZ" sz="5400" dirty="0" err="1" smtClean="0"/>
              <a:t>Faymann</a:t>
            </a:r>
            <a:r>
              <a:rPr lang="cs-CZ" sz="5400" dirty="0" smtClean="0"/>
              <a:t> </a:t>
            </a:r>
            <a:r>
              <a:rPr lang="cs-CZ" sz="5400" dirty="0" err="1" smtClean="0"/>
              <a:t>lecture</a:t>
            </a:r>
            <a:r>
              <a:rPr lang="cs-CZ" sz="5400" dirty="0" smtClean="0"/>
              <a:t> „</a:t>
            </a:r>
            <a:r>
              <a:rPr lang="cs-CZ" sz="5400" dirty="0" err="1" smtClean="0"/>
              <a:t>what</a:t>
            </a:r>
            <a:r>
              <a:rPr lang="cs-CZ" sz="5400" dirty="0" smtClean="0"/>
              <a:t> </a:t>
            </a:r>
            <a:r>
              <a:rPr lang="cs-CZ" sz="5400" dirty="0" err="1" smtClean="0"/>
              <a:t>differs</a:t>
            </a:r>
            <a:r>
              <a:rPr lang="cs-CZ" sz="5400" dirty="0" smtClean="0"/>
              <a:t> </a:t>
            </a:r>
            <a:r>
              <a:rPr lang="cs-CZ" sz="5400" dirty="0" err="1" smtClean="0"/>
              <a:t>physics</a:t>
            </a:r>
            <a:r>
              <a:rPr lang="cs-CZ" sz="5400" dirty="0" smtClean="0"/>
              <a:t> </a:t>
            </a:r>
            <a:r>
              <a:rPr lang="cs-CZ" sz="5400" dirty="0" err="1" smtClean="0"/>
              <a:t>from</a:t>
            </a:r>
            <a:r>
              <a:rPr lang="cs-CZ" sz="5400" dirty="0"/>
              <a:t> </a:t>
            </a:r>
            <a:r>
              <a:rPr lang="cs-CZ" sz="5400" dirty="0" err="1"/>
              <a:t>mathematics</a:t>
            </a:r>
            <a:r>
              <a:rPr lang="cs-CZ" sz="5400" dirty="0" smtClean="0"/>
              <a:t>“ </a:t>
            </a:r>
            <a:r>
              <a:rPr lang="cs-CZ" sz="5400" dirty="0" smtClean="0">
                <a:hlinkClick r:id="rId2"/>
              </a:rPr>
              <a:t>https</a:t>
            </a:r>
            <a:r>
              <a:rPr lang="cs-CZ" sz="5400" dirty="0">
                <a:hlinkClick r:id="rId2"/>
              </a:rPr>
              <a:t>://</a:t>
            </a:r>
            <a:r>
              <a:rPr lang="cs-CZ" sz="5400" dirty="0" smtClean="0">
                <a:hlinkClick r:id="rId2"/>
              </a:rPr>
              <a:t>www.youtube.com/</a:t>
            </a:r>
            <a:r>
              <a:rPr lang="cs-CZ" sz="5400" dirty="0" err="1" smtClean="0">
                <a:hlinkClick r:id="rId2"/>
              </a:rPr>
              <a:t>watch?v</a:t>
            </a:r>
            <a:r>
              <a:rPr lang="cs-CZ" sz="5400" smtClean="0">
                <a:hlinkClick r:id="rId2"/>
              </a:rPr>
              <a:t>=B-eh2SD54fM</a:t>
            </a:r>
            <a:r>
              <a:rPr lang="cs-CZ" sz="5400" smtClean="0"/>
              <a:t>)</a:t>
            </a:r>
            <a:endParaRPr lang="cs-CZ" sz="6000" dirty="0"/>
          </a:p>
          <a:p>
            <a:endParaRPr lang="cs-CZ" sz="6000" dirty="0"/>
          </a:p>
        </p:txBody>
      </p:sp>
    </p:spTree>
    <p:extLst>
      <p:ext uri="{BB962C8B-B14F-4D97-AF65-F5344CB8AC3E}">
        <p14:creationId xmlns:p14="http://schemas.microsoft.com/office/powerpoint/2010/main" val="146141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smtClean="0"/>
              <a:t>ABM</a:t>
            </a:r>
            <a:endParaRPr lang="en-US" sz="6600" i="1" dirty="0"/>
          </a:p>
        </p:txBody>
      </p:sp>
      <p:sp>
        <p:nvSpPr>
          <p:cNvPr id="2" name="TextovéPole 1"/>
          <p:cNvSpPr txBox="1"/>
          <p:nvPr/>
        </p:nvSpPr>
        <p:spPr>
          <a:xfrm>
            <a:off x="648929" y="4601497"/>
            <a:ext cx="33862297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600" dirty="0" smtClean="0"/>
              <a:t>Agent ~ independent entity, no </a:t>
            </a:r>
            <a:r>
              <a:rPr lang="cs-CZ" sz="6600" dirty="0" err="1" smtClean="0"/>
              <a:t>central</a:t>
            </a:r>
            <a:r>
              <a:rPr lang="cs-CZ" sz="6600" dirty="0" smtClean="0"/>
              <a:t> </a:t>
            </a:r>
            <a:r>
              <a:rPr lang="cs-CZ" sz="6600" dirty="0" err="1" smtClean="0"/>
              <a:t>control</a:t>
            </a:r>
            <a:r>
              <a:rPr lang="cs-CZ" sz="6600" dirty="0" smtClean="0"/>
              <a:t>, variability (many co-</a:t>
            </a:r>
            <a:r>
              <a:rPr lang="cs-CZ" sz="6600" dirty="0" err="1" smtClean="0"/>
              <a:t>existing</a:t>
            </a:r>
            <a:r>
              <a:rPr lang="cs-CZ" sz="6600" dirty="0" smtClean="0"/>
              <a:t> species)</a:t>
            </a:r>
            <a:r>
              <a:rPr lang="cs-CZ" sz="6600" dirty="0" smtClean="0"/>
              <a:t>;</a:t>
            </a:r>
            <a:r>
              <a:rPr lang="cs-CZ" sz="6600" dirty="0" smtClean="0"/>
              <a:t> </a:t>
            </a:r>
          </a:p>
          <a:p>
            <a:r>
              <a:rPr lang="cs-CZ" sz="6600" dirty="0" err="1"/>
              <a:t>variables</a:t>
            </a:r>
            <a:r>
              <a:rPr lang="cs-CZ" sz="6600" dirty="0"/>
              <a:t> </a:t>
            </a:r>
            <a:r>
              <a:rPr lang="cs-CZ" sz="6600" dirty="0" err="1"/>
              <a:t>describing</a:t>
            </a:r>
            <a:r>
              <a:rPr lang="cs-CZ" sz="6600" dirty="0"/>
              <a:t> </a:t>
            </a:r>
            <a:r>
              <a:rPr lang="cs-CZ" sz="6600" dirty="0" err="1"/>
              <a:t>its</a:t>
            </a:r>
            <a:r>
              <a:rPr lang="cs-CZ" sz="6600" dirty="0"/>
              <a:t> </a:t>
            </a:r>
            <a:r>
              <a:rPr lang="cs-CZ" sz="6600" dirty="0" err="1" smtClean="0"/>
              <a:t>state</a:t>
            </a:r>
            <a:r>
              <a:rPr lang="cs-CZ" sz="6600" dirty="0"/>
              <a:t>;</a:t>
            </a:r>
            <a:r>
              <a:rPr lang="cs-CZ" sz="6600" dirty="0" smtClean="0"/>
              <a:t/>
            </a:r>
            <a:br>
              <a:rPr lang="cs-CZ" sz="6600" dirty="0" smtClean="0"/>
            </a:br>
            <a:r>
              <a:rPr lang="cs-CZ" sz="6600" dirty="0" err="1" smtClean="0"/>
              <a:t>senses</a:t>
            </a:r>
            <a:r>
              <a:rPr lang="cs-CZ" sz="6600" dirty="0" smtClean="0"/>
              <a:t> </a:t>
            </a:r>
            <a:r>
              <a:rPr lang="cs-CZ" sz="6600" dirty="0" err="1" smtClean="0"/>
              <a:t>its</a:t>
            </a:r>
            <a:r>
              <a:rPr lang="cs-CZ" sz="6600" dirty="0" smtClean="0"/>
              <a:t> </a:t>
            </a:r>
            <a:r>
              <a:rPr lang="cs-CZ" sz="6600" dirty="0" err="1" smtClean="0"/>
              <a:t>own</a:t>
            </a:r>
            <a:r>
              <a:rPr lang="cs-CZ" sz="6600" dirty="0" smtClean="0"/>
              <a:t> </a:t>
            </a:r>
            <a:r>
              <a:rPr lang="cs-CZ" sz="6600" dirty="0" err="1" smtClean="0"/>
              <a:t>states</a:t>
            </a:r>
            <a:r>
              <a:rPr lang="cs-CZ" sz="6600" dirty="0" smtClean="0"/>
              <a:t>, </a:t>
            </a:r>
            <a:r>
              <a:rPr lang="cs-CZ" sz="6600" dirty="0" err="1" smtClean="0"/>
              <a:t>senses</a:t>
            </a:r>
            <a:r>
              <a:rPr lang="cs-CZ" sz="6600" dirty="0" smtClean="0"/>
              <a:t> </a:t>
            </a:r>
            <a:r>
              <a:rPr lang="cs-CZ" sz="6600" dirty="0" err="1" smtClean="0"/>
              <a:t>states</a:t>
            </a:r>
            <a:r>
              <a:rPr lang="cs-CZ" sz="6600" dirty="0" smtClean="0"/>
              <a:t> </a:t>
            </a:r>
            <a:r>
              <a:rPr lang="cs-CZ" sz="6600" dirty="0" err="1" smtClean="0"/>
              <a:t>of</a:t>
            </a:r>
            <a:r>
              <a:rPr lang="cs-CZ" sz="6600" dirty="0" smtClean="0"/>
              <a:t> </a:t>
            </a:r>
            <a:r>
              <a:rPr lang="cs-CZ" sz="6600" dirty="0" err="1" smtClean="0"/>
              <a:t>other</a:t>
            </a:r>
            <a:r>
              <a:rPr lang="cs-CZ" sz="6600" dirty="0" smtClean="0"/>
              <a:t> </a:t>
            </a:r>
            <a:r>
              <a:rPr lang="cs-CZ" sz="6600" dirty="0" err="1" smtClean="0"/>
              <a:t>agents</a:t>
            </a:r>
            <a:r>
              <a:rPr lang="cs-CZ" sz="6600" dirty="0" smtClean="0"/>
              <a:t> in </a:t>
            </a:r>
            <a:r>
              <a:rPr lang="cs-CZ" sz="6600" dirty="0" err="1" smtClean="0"/>
              <a:t>the</a:t>
            </a:r>
            <a:r>
              <a:rPr lang="cs-CZ" sz="6600" dirty="0" smtClean="0"/>
              <a:t> </a:t>
            </a:r>
            <a:r>
              <a:rPr lang="cs-CZ" sz="6600" dirty="0" err="1" smtClean="0"/>
              <a:t>environment</a:t>
            </a:r>
            <a:r>
              <a:rPr lang="cs-CZ" sz="6600" dirty="0" smtClean="0"/>
              <a:t>, </a:t>
            </a:r>
            <a:r>
              <a:rPr lang="cs-CZ" sz="6600" dirty="0" err="1" smtClean="0"/>
              <a:t>senses</a:t>
            </a:r>
            <a:r>
              <a:rPr lang="cs-CZ" sz="6600" dirty="0" smtClean="0"/>
              <a:t> </a:t>
            </a:r>
            <a:r>
              <a:rPr lang="cs-CZ" sz="6600" dirty="0" err="1" smtClean="0"/>
              <a:t>environment</a:t>
            </a:r>
            <a:r>
              <a:rPr lang="cs-CZ" sz="6600" dirty="0" smtClean="0"/>
              <a:t>;</a:t>
            </a:r>
            <a:br>
              <a:rPr lang="cs-CZ" sz="6600" dirty="0" smtClean="0"/>
            </a:br>
            <a:r>
              <a:rPr lang="cs-CZ" sz="6600" dirty="0" err="1" smtClean="0"/>
              <a:t>processes</a:t>
            </a:r>
            <a:r>
              <a:rPr lang="cs-CZ" sz="6600" dirty="0" smtClean="0"/>
              <a:t> </a:t>
            </a:r>
            <a:r>
              <a:rPr lang="cs-CZ" sz="6600" dirty="0" err="1" smtClean="0"/>
              <a:t>sensed</a:t>
            </a:r>
            <a:r>
              <a:rPr lang="cs-CZ" sz="6600" dirty="0" smtClean="0"/>
              <a:t> </a:t>
            </a:r>
            <a:r>
              <a:rPr lang="cs-CZ" sz="6600" dirty="0" err="1" smtClean="0"/>
              <a:t>states</a:t>
            </a:r>
            <a:r>
              <a:rPr lang="cs-CZ" sz="6600" dirty="0" smtClean="0"/>
              <a:t>;</a:t>
            </a:r>
          </a:p>
          <a:p>
            <a:r>
              <a:rPr lang="cs-CZ" sz="6600" dirty="0" err="1"/>
              <a:t>b</a:t>
            </a:r>
            <a:r>
              <a:rPr lang="cs-CZ" sz="6600" dirty="0" err="1" smtClean="0"/>
              <a:t>ehaves</a:t>
            </a:r>
            <a:r>
              <a:rPr lang="cs-CZ" sz="6600" dirty="0" smtClean="0"/>
              <a:t>/</a:t>
            </a:r>
            <a:r>
              <a:rPr lang="cs-CZ" sz="6600" dirty="0" err="1" smtClean="0"/>
              <a:t>acts</a:t>
            </a:r>
            <a:r>
              <a:rPr lang="cs-CZ" sz="6600" dirty="0" smtClean="0"/>
              <a:t> </a:t>
            </a:r>
            <a:r>
              <a:rPr lang="cs-CZ" sz="6600" dirty="0" err="1" smtClean="0"/>
              <a:t>according</a:t>
            </a:r>
            <a:r>
              <a:rPr lang="cs-CZ" sz="6600" dirty="0" smtClean="0"/>
              <a:t> </a:t>
            </a:r>
            <a:r>
              <a:rPr lang="cs-CZ" sz="6600" dirty="0" err="1" smtClean="0"/>
              <a:t>processed</a:t>
            </a:r>
            <a:r>
              <a:rPr lang="cs-CZ" sz="6600" dirty="0" smtClean="0"/>
              <a:t> </a:t>
            </a:r>
            <a:r>
              <a:rPr lang="cs-CZ" sz="6600" dirty="0" err="1" smtClean="0"/>
              <a:t>states</a:t>
            </a:r>
            <a:r>
              <a:rPr lang="cs-CZ" sz="6600" dirty="0" smtClean="0"/>
              <a:t>.</a:t>
            </a:r>
          </a:p>
          <a:p>
            <a:endParaRPr lang="cs-CZ" sz="6600" dirty="0"/>
          </a:p>
          <a:p>
            <a:r>
              <a:rPr lang="cs-CZ" sz="6600" dirty="0" err="1" smtClean="0"/>
              <a:t>Environment</a:t>
            </a:r>
            <a:r>
              <a:rPr lang="cs-CZ" sz="6600" dirty="0" smtClean="0"/>
              <a:t> ~ </a:t>
            </a:r>
            <a:r>
              <a:rPr lang="cs-CZ" sz="6600" dirty="0" err="1" smtClean="0"/>
              <a:t>topological</a:t>
            </a:r>
            <a:r>
              <a:rPr lang="cs-CZ" sz="6600" dirty="0" smtClean="0"/>
              <a:t> </a:t>
            </a:r>
            <a:r>
              <a:rPr lang="cs-CZ" sz="6600" dirty="0" err="1" smtClean="0"/>
              <a:t>space</a:t>
            </a:r>
            <a:r>
              <a:rPr lang="cs-CZ" sz="6600" dirty="0" smtClean="0"/>
              <a:t>, </a:t>
            </a:r>
            <a:r>
              <a:rPr lang="cs-CZ" sz="6600" dirty="0" err="1" smtClean="0"/>
              <a:t>variables</a:t>
            </a:r>
            <a:r>
              <a:rPr lang="cs-CZ" sz="6600" dirty="0" smtClean="0"/>
              <a:t> </a:t>
            </a:r>
            <a:r>
              <a:rPr lang="cs-CZ" sz="6600" dirty="0" err="1" smtClean="0"/>
              <a:t>describing</a:t>
            </a:r>
            <a:r>
              <a:rPr lang="cs-CZ" sz="6600" dirty="0" smtClean="0"/>
              <a:t> </a:t>
            </a:r>
            <a:r>
              <a:rPr lang="cs-CZ" sz="6600" dirty="0" err="1" smtClean="0"/>
              <a:t>its</a:t>
            </a:r>
            <a:r>
              <a:rPr lang="cs-CZ" sz="6600" dirty="0" smtClean="0"/>
              <a:t> </a:t>
            </a:r>
            <a:r>
              <a:rPr lang="cs-CZ" sz="6600" dirty="0" err="1" smtClean="0"/>
              <a:t>state</a:t>
            </a:r>
            <a:endParaRPr lang="cs-CZ" sz="6600" dirty="0" smtClean="0"/>
          </a:p>
          <a:p>
            <a:endParaRPr lang="cs-CZ" sz="6600" dirty="0"/>
          </a:p>
          <a:p>
            <a:r>
              <a:rPr lang="cs-CZ" sz="6600" dirty="0" err="1" smtClean="0"/>
              <a:t>Rules</a:t>
            </a:r>
            <a:r>
              <a:rPr lang="cs-CZ" sz="6600" dirty="0" smtClean="0"/>
              <a:t> ~ </a:t>
            </a:r>
            <a:r>
              <a:rPr lang="cs-CZ" sz="6600" dirty="0" err="1" smtClean="0"/>
              <a:t>we</a:t>
            </a:r>
            <a:r>
              <a:rPr lang="cs-CZ" sz="6600" dirty="0" smtClean="0"/>
              <a:t> as </a:t>
            </a:r>
            <a:r>
              <a:rPr lang="cs-CZ" sz="6600" dirty="0" err="1" smtClean="0"/>
              <a:t>researchers</a:t>
            </a:r>
            <a:r>
              <a:rPr lang="cs-CZ" sz="6600" dirty="0" smtClean="0"/>
              <a:t> </a:t>
            </a:r>
            <a:r>
              <a:rPr lang="cs-CZ" sz="6600" dirty="0" err="1" smtClean="0"/>
              <a:t>formulate</a:t>
            </a:r>
            <a:r>
              <a:rPr lang="cs-CZ" sz="6600" dirty="0" smtClean="0"/>
              <a:t> </a:t>
            </a:r>
            <a:r>
              <a:rPr lang="cs-CZ" sz="6600" dirty="0" err="1" smtClean="0"/>
              <a:t>them</a:t>
            </a:r>
            <a:r>
              <a:rPr lang="cs-CZ" sz="6600" dirty="0" smtClean="0"/>
              <a:t>: </a:t>
            </a:r>
            <a:r>
              <a:rPr lang="cs-CZ" sz="6600" dirty="0" err="1" smtClean="0"/>
              <a:t>for</a:t>
            </a:r>
            <a:r>
              <a:rPr lang="cs-CZ" sz="6600" dirty="0" smtClean="0"/>
              <a:t> </a:t>
            </a:r>
            <a:r>
              <a:rPr lang="cs-CZ" sz="6600" dirty="0" err="1" smtClean="0"/>
              <a:t>agents</a:t>
            </a:r>
            <a:r>
              <a:rPr lang="cs-CZ" sz="6600" dirty="0" smtClean="0"/>
              <a:t>, </a:t>
            </a:r>
            <a:r>
              <a:rPr lang="cs-CZ" sz="6600" dirty="0" err="1" smtClean="0"/>
              <a:t>for</a:t>
            </a:r>
            <a:r>
              <a:rPr lang="cs-CZ" sz="6600" dirty="0" smtClean="0"/>
              <a:t> </a:t>
            </a:r>
            <a:r>
              <a:rPr lang="cs-CZ" sz="6600" dirty="0" err="1" smtClean="0"/>
              <a:t>environment</a:t>
            </a:r>
            <a:endParaRPr lang="cs-CZ" sz="6600" dirty="0" smtClean="0"/>
          </a:p>
          <a:p>
            <a:endParaRPr lang="cs-CZ" sz="6600" dirty="0"/>
          </a:p>
          <a:p>
            <a:r>
              <a:rPr lang="cs-CZ" sz="6600" dirty="0" smtClean="0"/>
              <a:t>Experiment ~ ABM </a:t>
            </a:r>
            <a:r>
              <a:rPr lang="cs-CZ" sz="6600" dirty="0" err="1" smtClean="0"/>
              <a:t>allows</a:t>
            </a:r>
            <a:r>
              <a:rPr lang="cs-CZ" sz="6600" dirty="0" smtClean="0"/>
              <a:t> </a:t>
            </a:r>
            <a:r>
              <a:rPr lang="cs-CZ" sz="6600" dirty="0" err="1" smtClean="0"/>
              <a:t>us</a:t>
            </a:r>
            <a:r>
              <a:rPr lang="cs-CZ" sz="6600" dirty="0" smtClean="0"/>
              <a:t> to do </a:t>
            </a:r>
            <a:r>
              <a:rPr lang="cs-CZ" sz="6600" dirty="0" err="1" smtClean="0"/>
              <a:t>systematic</a:t>
            </a:r>
            <a:r>
              <a:rPr lang="cs-CZ" sz="6600" dirty="0" smtClean="0"/>
              <a:t> </a:t>
            </a:r>
            <a:r>
              <a:rPr lang="cs-CZ" sz="6600" dirty="0" err="1" smtClean="0"/>
              <a:t>thought</a:t>
            </a:r>
            <a:r>
              <a:rPr lang="cs-CZ" sz="6600" dirty="0" smtClean="0"/>
              <a:t> </a:t>
            </a:r>
            <a:r>
              <a:rPr lang="cs-CZ" sz="6600" dirty="0" err="1" smtClean="0"/>
              <a:t>experiments</a:t>
            </a:r>
            <a:r>
              <a:rPr lang="cs-CZ" sz="6600" dirty="0" smtClean="0"/>
              <a:t> </a:t>
            </a:r>
            <a:r>
              <a:rPr lang="cs-CZ" sz="6600" dirty="0" err="1" smtClean="0"/>
              <a:t>with</a:t>
            </a:r>
            <a:r>
              <a:rPr lang="cs-CZ" sz="6600" dirty="0" smtClean="0"/>
              <a:t> model</a:t>
            </a:r>
            <a:endParaRPr lang="cs-CZ" sz="6600" dirty="0"/>
          </a:p>
          <a:p>
            <a:endParaRPr lang="cs-CZ" sz="6600" dirty="0"/>
          </a:p>
        </p:txBody>
      </p:sp>
    </p:spTree>
    <p:extLst>
      <p:ext uri="{BB962C8B-B14F-4D97-AF65-F5344CB8AC3E}">
        <p14:creationId xmlns:p14="http://schemas.microsoft.com/office/powerpoint/2010/main" val="215427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smtClean="0"/>
              <a:t>ABM </a:t>
            </a:r>
            <a:r>
              <a:rPr lang="cs-CZ" sz="9600" b="1" i="1" dirty="0" err="1" smtClean="0"/>
              <a:t>for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theory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development</a:t>
            </a:r>
            <a:endParaRPr lang="en-US" sz="6600" i="1" dirty="0"/>
          </a:p>
        </p:txBody>
      </p:sp>
      <p:sp>
        <p:nvSpPr>
          <p:cNvPr id="2" name="TextovéPole 1"/>
          <p:cNvSpPr txBox="1"/>
          <p:nvPr/>
        </p:nvSpPr>
        <p:spPr>
          <a:xfrm>
            <a:off x="648929" y="4601497"/>
            <a:ext cx="33862297" cy="1634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600" dirty="0" err="1" smtClean="0"/>
              <a:t>We</a:t>
            </a:r>
            <a:r>
              <a:rPr lang="cs-CZ" sz="6600" dirty="0" smtClean="0"/>
              <a:t> </a:t>
            </a:r>
            <a:r>
              <a:rPr lang="cs-CZ" sz="6600" dirty="0" err="1" smtClean="0"/>
              <a:t>formulate</a:t>
            </a:r>
            <a:r>
              <a:rPr lang="cs-CZ" sz="6600" dirty="0" smtClean="0"/>
              <a:t> </a:t>
            </a:r>
            <a:r>
              <a:rPr lang="cs-CZ" sz="6600" dirty="0" err="1" smtClean="0"/>
              <a:t>rules</a:t>
            </a:r>
            <a:r>
              <a:rPr lang="cs-CZ" sz="6600" dirty="0" smtClean="0"/>
              <a:t> </a:t>
            </a:r>
            <a:r>
              <a:rPr lang="cs-CZ" sz="6600" dirty="0" err="1" smtClean="0"/>
              <a:t>according</a:t>
            </a:r>
            <a:r>
              <a:rPr lang="cs-CZ" sz="6600" dirty="0" smtClean="0"/>
              <a:t> </a:t>
            </a:r>
            <a:r>
              <a:rPr lang="cs-CZ" sz="6600" dirty="0" err="1" smtClean="0"/>
              <a:t>theories</a:t>
            </a:r>
            <a:r>
              <a:rPr lang="cs-CZ" sz="6600" dirty="0" smtClean="0"/>
              <a:t> and </a:t>
            </a:r>
            <a:r>
              <a:rPr lang="cs-CZ" sz="6600" dirty="0" err="1" smtClean="0"/>
              <a:t>implement</a:t>
            </a:r>
            <a:r>
              <a:rPr lang="cs-CZ" sz="6600" dirty="0" smtClean="0"/>
              <a:t> </a:t>
            </a:r>
            <a:r>
              <a:rPr lang="cs-CZ" sz="6600" dirty="0" err="1" smtClean="0"/>
              <a:t>them</a:t>
            </a:r>
            <a:r>
              <a:rPr lang="cs-CZ" sz="6600" dirty="0" smtClean="0"/>
              <a:t> in </a:t>
            </a:r>
            <a:r>
              <a:rPr lang="cs-CZ" sz="6600" dirty="0" err="1" smtClean="0"/>
              <a:t>computer</a:t>
            </a:r>
            <a:r>
              <a:rPr lang="cs-CZ" sz="6600" dirty="0" smtClean="0"/>
              <a:t> </a:t>
            </a:r>
            <a:r>
              <a:rPr lang="cs-CZ" sz="6600" dirty="0" err="1" smtClean="0"/>
              <a:t>code</a:t>
            </a:r>
            <a:r>
              <a:rPr lang="cs-CZ" sz="6600" dirty="0" smtClean="0"/>
              <a:t>. </a:t>
            </a:r>
            <a:br>
              <a:rPr lang="cs-CZ" sz="6600" dirty="0" smtClean="0"/>
            </a:br>
            <a:r>
              <a:rPr lang="cs-CZ" sz="6600" dirty="0" err="1" smtClean="0"/>
              <a:t>It</a:t>
            </a:r>
            <a:r>
              <a:rPr lang="cs-CZ" sz="6600" dirty="0" smtClean="0"/>
              <a:t> </a:t>
            </a:r>
            <a:r>
              <a:rPr lang="cs-CZ" sz="6600" dirty="0" err="1" smtClean="0"/>
              <a:t>allows</a:t>
            </a:r>
            <a:r>
              <a:rPr lang="cs-CZ" sz="6600" dirty="0" smtClean="0"/>
              <a:t> </a:t>
            </a:r>
            <a:r>
              <a:rPr lang="cs-CZ" sz="6600" dirty="0" err="1" smtClean="0"/>
              <a:t>us</a:t>
            </a:r>
            <a:r>
              <a:rPr lang="cs-CZ" sz="6600" dirty="0" smtClean="0"/>
              <a:t>:</a:t>
            </a:r>
          </a:p>
          <a:p>
            <a:endParaRPr lang="cs-CZ" sz="6600" dirty="0"/>
          </a:p>
          <a:p>
            <a:pPr marL="1143000" indent="-1143000">
              <a:buAutoNum type="arabicParenR"/>
            </a:pPr>
            <a:r>
              <a:rPr lang="cs-CZ" sz="6600" dirty="0" smtClean="0"/>
              <a:t>Test </a:t>
            </a:r>
            <a:r>
              <a:rPr lang="cs-CZ" sz="6600" dirty="0" err="1" smtClean="0"/>
              <a:t>theory</a:t>
            </a:r>
            <a:r>
              <a:rPr lang="cs-CZ" sz="6600" dirty="0" smtClean="0"/>
              <a:t> – </a:t>
            </a:r>
            <a:r>
              <a:rPr lang="cs-CZ" sz="6600" dirty="0" err="1" smtClean="0"/>
              <a:t>we</a:t>
            </a:r>
            <a:r>
              <a:rPr lang="cs-CZ" sz="6600" dirty="0" smtClean="0"/>
              <a:t> </a:t>
            </a:r>
            <a:r>
              <a:rPr lang="cs-CZ" sz="6600" dirty="0" err="1" smtClean="0"/>
              <a:t>can</a:t>
            </a:r>
            <a:r>
              <a:rPr lang="cs-CZ" sz="6600" dirty="0" smtClean="0"/>
              <a:t> </a:t>
            </a:r>
            <a:r>
              <a:rPr lang="cs-CZ" sz="6600" dirty="0" err="1" smtClean="0"/>
              <a:t>see</a:t>
            </a:r>
            <a:r>
              <a:rPr lang="cs-CZ" sz="6600" dirty="0" smtClean="0"/>
              <a:t> </a:t>
            </a:r>
            <a:r>
              <a:rPr lang="cs-CZ" sz="6600" dirty="0" err="1" smtClean="0"/>
              <a:t>whether</a:t>
            </a:r>
            <a:r>
              <a:rPr lang="cs-CZ" sz="6600" dirty="0" smtClean="0"/>
              <a:t> ABM </a:t>
            </a:r>
            <a:r>
              <a:rPr lang="cs-CZ" sz="6600" dirty="0" err="1" smtClean="0"/>
              <a:t>created</a:t>
            </a:r>
            <a:r>
              <a:rPr lang="cs-CZ" sz="6600" dirty="0" smtClean="0"/>
              <a:t> </a:t>
            </a:r>
            <a:r>
              <a:rPr lang="cs-CZ" sz="6600" dirty="0" err="1" smtClean="0"/>
              <a:t>according</a:t>
            </a:r>
            <a:r>
              <a:rPr lang="cs-CZ" sz="6600" dirty="0" smtClean="0"/>
              <a:t> </a:t>
            </a:r>
            <a:r>
              <a:rPr lang="cs-CZ" sz="6600" dirty="0" err="1" smtClean="0"/>
              <a:t>the</a:t>
            </a:r>
            <a:r>
              <a:rPr lang="cs-CZ" sz="6600" dirty="0" smtClean="0"/>
              <a:t> </a:t>
            </a:r>
            <a:r>
              <a:rPr lang="cs-CZ" sz="6600" dirty="0" err="1" smtClean="0"/>
              <a:t>theory</a:t>
            </a:r>
            <a:r>
              <a:rPr lang="cs-CZ" sz="6600" dirty="0" smtClean="0"/>
              <a:t> </a:t>
            </a:r>
            <a:r>
              <a:rPr lang="cs-CZ" sz="6600" dirty="0" err="1" smtClean="0"/>
              <a:t>behaves</a:t>
            </a:r>
            <a:r>
              <a:rPr lang="cs-CZ" sz="6600" dirty="0" smtClean="0"/>
              <a:t> as </a:t>
            </a:r>
            <a:r>
              <a:rPr lang="cs-CZ" sz="6600" dirty="0" err="1" smtClean="0"/>
              <a:t>theory</a:t>
            </a:r>
            <a:r>
              <a:rPr lang="cs-CZ" sz="6600" dirty="0" smtClean="0"/>
              <a:t> </a:t>
            </a:r>
            <a:r>
              <a:rPr lang="cs-CZ" sz="6600" dirty="0" err="1" smtClean="0"/>
              <a:t>predicts</a:t>
            </a:r>
            <a:r>
              <a:rPr lang="cs-CZ" sz="6600" dirty="0" smtClean="0"/>
              <a:t>; </a:t>
            </a:r>
            <a:r>
              <a:rPr lang="cs-CZ" sz="6600" dirty="0" err="1" smtClean="0"/>
              <a:t>generativist</a:t>
            </a:r>
            <a:r>
              <a:rPr lang="cs-CZ" sz="6600" dirty="0" smtClean="0"/>
              <a:t> </a:t>
            </a:r>
            <a:r>
              <a:rPr lang="cs-CZ" sz="6600" dirty="0" err="1" smtClean="0"/>
              <a:t>manifesto</a:t>
            </a:r>
            <a:r>
              <a:rPr lang="cs-CZ" sz="6600" dirty="0" smtClean="0"/>
              <a:t> „</a:t>
            </a:r>
            <a:r>
              <a:rPr lang="cs-CZ" sz="6600" dirty="0" err="1" smtClean="0"/>
              <a:t>If</a:t>
            </a:r>
            <a:r>
              <a:rPr lang="cs-CZ" sz="6600" dirty="0" smtClean="0"/>
              <a:t> </a:t>
            </a:r>
            <a:r>
              <a:rPr lang="cs-CZ" sz="6600" dirty="0" err="1" smtClean="0"/>
              <a:t>you</a:t>
            </a:r>
            <a:r>
              <a:rPr lang="cs-CZ" sz="6600" dirty="0" smtClean="0"/>
              <a:t> </a:t>
            </a:r>
            <a:r>
              <a:rPr lang="cs-CZ" sz="6600" dirty="0" err="1" smtClean="0"/>
              <a:t>didn‘t</a:t>
            </a:r>
            <a:r>
              <a:rPr lang="cs-CZ" sz="6600" dirty="0" smtClean="0"/>
              <a:t> </a:t>
            </a:r>
            <a:r>
              <a:rPr lang="cs-CZ" sz="6600" dirty="0" err="1" smtClean="0"/>
              <a:t>grow</a:t>
            </a:r>
            <a:r>
              <a:rPr lang="cs-CZ" sz="6600" dirty="0" smtClean="0"/>
              <a:t> </a:t>
            </a:r>
            <a:r>
              <a:rPr lang="cs-CZ" sz="6600" dirty="0" err="1" smtClean="0"/>
              <a:t>it</a:t>
            </a:r>
            <a:r>
              <a:rPr lang="cs-CZ" sz="6600" dirty="0" smtClean="0"/>
              <a:t>, </a:t>
            </a:r>
            <a:r>
              <a:rPr lang="cs-CZ" sz="6600" dirty="0" err="1" smtClean="0"/>
              <a:t>you</a:t>
            </a:r>
            <a:r>
              <a:rPr lang="cs-CZ" sz="6600" dirty="0" smtClean="0"/>
              <a:t> </a:t>
            </a:r>
            <a:r>
              <a:rPr lang="cs-CZ" sz="6600" dirty="0" err="1" smtClean="0"/>
              <a:t>didn‘t</a:t>
            </a:r>
            <a:r>
              <a:rPr lang="cs-CZ" sz="6600" dirty="0" smtClean="0"/>
              <a:t> </a:t>
            </a:r>
            <a:r>
              <a:rPr lang="cs-CZ" sz="6600" dirty="0" err="1" smtClean="0"/>
              <a:t>explain</a:t>
            </a:r>
            <a:r>
              <a:rPr lang="cs-CZ" sz="6600" dirty="0" smtClean="0"/>
              <a:t> </a:t>
            </a:r>
            <a:r>
              <a:rPr lang="cs-CZ" sz="6600" dirty="0" err="1" smtClean="0"/>
              <a:t>it</a:t>
            </a:r>
            <a:r>
              <a:rPr lang="cs-CZ" sz="6600" dirty="0" smtClean="0"/>
              <a:t>!“</a:t>
            </a:r>
            <a:endParaRPr lang="cs-CZ" sz="6600" dirty="0" smtClean="0"/>
          </a:p>
          <a:p>
            <a:pPr marL="1143000" indent="-1143000">
              <a:buAutoNum type="arabicParenR"/>
            </a:pPr>
            <a:endParaRPr lang="cs-CZ" sz="6600" dirty="0"/>
          </a:p>
          <a:p>
            <a:pPr marL="1143000" indent="-1143000">
              <a:buAutoNum type="arabicParenR"/>
            </a:pPr>
            <a:r>
              <a:rPr lang="cs-CZ" sz="6600" dirty="0" err="1" smtClean="0"/>
              <a:t>Fail</a:t>
            </a:r>
            <a:r>
              <a:rPr lang="cs-CZ" sz="6600" dirty="0" smtClean="0"/>
              <a:t> fast – </a:t>
            </a:r>
            <a:r>
              <a:rPr lang="cs-CZ" sz="6600" dirty="0" err="1" smtClean="0"/>
              <a:t>we</a:t>
            </a:r>
            <a:r>
              <a:rPr lang="cs-CZ" sz="6600" dirty="0" smtClean="0"/>
              <a:t> </a:t>
            </a:r>
            <a:r>
              <a:rPr lang="cs-CZ" sz="6600" dirty="0" err="1" smtClean="0"/>
              <a:t>might</a:t>
            </a:r>
            <a:r>
              <a:rPr lang="cs-CZ" sz="6600" dirty="0" smtClean="0"/>
              <a:t> </a:t>
            </a:r>
            <a:r>
              <a:rPr lang="cs-CZ" sz="6600" dirty="0" err="1" smtClean="0"/>
              <a:t>quickly</a:t>
            </a:r>
            <a:r>
              <a:rPr lang="cs-CZ" sz="6600" dirty="0" smtClean="0"/>
              <a:t> test </a:t>
            </a:r>
            <a:r>
              <a:rPr lang="cs-CZ" sz="6600" dirty="0" err="1" smtClean="0"/>
              <a:t>theory</a:t>
            </a:r>
            <a:r>
              <a:rPr lang="cs-CZ" sz="6600" dirty="0" smtClean="0"/>
              <a:t> </a:t>
            </a:r>
            <a:r>
              <a:rPr lang="cs-CZ" sz="6600" dirty="0" err="1" smtClean="0"/>
              <a:t>ideas</a:t>
            </a:r>
            <a:r>
              <a:rPr lang="cs-CZ" sz="6600" dirty="0" smtClean="0"/>
              <a:t> </a:t>
            </a:r>
            <a:r>
              <a:rPr lang="cs-CZ" sz="6600" dirty="0" err="1" smtClean="0"/>
              <a:t>without</a:t>
            </a:r>
            <a:r>
              <a:rPr lang="cs-CZ" sz="6600" dirty="0" smtClean="0"/>
              <a:t> </a:t>
            </a:r>
            <a:r>
              <a:rPr lang="cs-CZ" sz="6600" dirty="0" err="1" smtClean="0"/>
              <a:t>carrying</a:t>
            </a:r>
            <a:r>
              <a:rPr lang="cs-CZ" sz="6600" dirty="0" smtClean="0"/>
              <a:t> </a:t>
            </a:r>
            <a:r>
              <a:rPr lang="cs-CZ" sz="6600" dirty="0" err="1" smtClean="0"/>
              <a:t>out</a:t>
            </a:r>
            <a:r>
              <a:rPr lang="cs-CZ" sz="6600" dirty="0" smtClean="0"/>
              <a:t> </a:t>
            </a:r>
            <a:r>
              <a:rPr lang="cs-CZ" sz="6600" dirty="0" err="1" smtClean="0"/>
              <a:t>expensive</a:t>
            </a:r>
            <a:r>
              <a:rPr lang="cs-CZ" sz="6600" dirty="0" smtClean="0"/>
              <a:t> </a:t>
            </a:r>
            <a:r>
              <a:rPr lang="cs-CZ" sz="6600" dirty="0" err="1" smtClean="0"/>
              <a:t>empirical</a:t>
            </a:r>
            <a:r>
              <a:rPr lang="cs-CZ" sz="6600" dirty="0" smtClean="0"/>
              <a:t> </a:t>
            </a:r>
            <a:r>
              <a:rPr lang="cs-CZ" sz="6600" dirty="0" err="1" smtClean="0"/>
              <a:t>research</a:t>
            </a:r>
            <a:r>
              <a:rPr lang="cs-CZ" sz="6600" dirty="0" smtClean="0"/>
              <a:t>.</a:t>
            </a:r>
          </a:p>
          <a:p>
            <a:pPr marL="1143000" indent="-1143000">
              <a:buAutoNum type="arabicParenR"/>
            </a:pPr>
            <a:endParaRPr lang="cs-CZ" sz="6600" dirty="0"/>
          </a:p>
          <a:p>
            <a:pPr marL="1143000" indent="-1143000">
              <a:buAutoNum type="arabicParenR"/>
            </a:pPr>
            <a:r>
              <a:rPr lang="cs-CZ" sz="6600" dirty="0" err="1" smtClean="0"/>
              <a:t>Inspiration</a:t>
            </a:r>
            <a:r>
              <a:rPr lang="cs-CZ" sz="6600" dirty="0" smtClean="0"/>
              <a:t> – </a:t>
            </a:r>
            <a:r>
              <a:rPr lang="cs-CZ" sz="6600" dirty="0" err="1" smtClean="0"/>
              <a:t>known</a:t>
            </a:r>
            <a:r>
              <a:rPr lang="cs-CZ" sz="6600" dirty="0" smtClean="0"/>
              <a:t> </a:t>
            </a:r>
            <a:r>
              <a:rPr lang="cs-CZ" sz="6600" dirty="0" err="1" smtClean="0"/>
              <a:t>models</a:t>
            </a:r>
            <a:r>
              <a:rPr lang="cs-CZ" sz="6600" dirty="0" smtClean="0"/>
              <a:t>/ABM </a:t>
            </a:r>
            <a:r>
              <a:rPr lang="cs-CZ" sz="6600" dirty="0" err="1" smtClean="0"/>
              <a:t>might</a:t>
            </a:r>
            <a:r>
              <a:rPr lang="cs-CZ" sz="6600" dirty="0" smtClean="0"/>
              <a:t> </a:t>
            </a:r>
            <a:r>
              <a:rPr lang="cs-CZ" sz="6600" dirty="0" err="1" smtClean="0"/>
              <a:t>inspire</a:t>
            </a:r>
            <a:r>
              <a:rPr lang="cs-CZ" sz="6600" dirty="0" smtClean="0"/>
              <a:t> </a:t>
            </a:r>
            <a:r>
              <a:rPr lang="cs-CZ" sz="6600" dirty="0" err="1" smtClean="0"/>
              <a:t>us</a:t>
            </a:r>
            <a:r>
              <a:rPr lang="cs-CZ" sz="6600" dirty="0" smtClean="0"/>
              <a:t>, </a:t>
            </a:r>
            <a:r>
              <a:rPr lang="cs-CZ" sz="6600" dirty="0" err="1" smtClean="0"/>
              <a:t>they</a:t>
            </a:r>
            <a:r>
              <a:rPr lang="cs-CZ" sz="6600" dirty="0" smtClean="0"/>
              <a:t> </a:t>
            </a:r>
            <a:r>
              <a:rPr lang="cs-CZ" sz="6600" dirty="0" err="1" smtClean="0"/>
              <a:t>might</a:t>
            </a:r>
            <a:r>
              <a:rPr lang="cs-CZ" sz="6600" dirty="0" smtClean="0"/>
              <a:t> show in </a:t>
            </a:r>
            <a:r>
              <a:rPr lang="cs-CZ" sz="6600" dirty="0" err="1" smtClean="0"/>
              <a:t>action</a:t>
            </a:r>
            <a:r>
              <a:rPr lang="cs-CZ" sz="6600" dirty="0" smtClean="0"/>
              <a:t> </a:t>
            </a:r>
            <a:r>
              <a:rPr lang="cs-CZ" sz="6600" dirty="0" err="1" smtClean="0"/>
              <a:t>tested</a:t>
            </a:r>
            <a:r>
              <a:rPr lang="cs-CZ" sz="6600" dirty="0" smtClean="0"/>
              <a:t> and </a:t>
            </a:r>
            <a:r>
              <a:rPr lang="cs-CZ" sz="6600" dirty="0" err="1" smtClean="0"/>
              <a:t>validated</a:t>
            </a:r>
            <a:r>
              <a:rPr lang="cs-CZ" sz="6600" dirty="0" smtClean="0"/>
              <a:t> </a:t>
            </a:r>
            <a:r>
              <a:rPr lang="cs-CZ" sz="6600" dirty="0" err="1" smtClean="0"/>
              <a:t>models</a:t>
            </a:r>
            <a:r>
              <a:rPr lang="cs-CZ" sz="6600" dirty="0" smtClean="0"/>
              <a:t>/</a:t>
            </a:r>
            <a:r>
              <a:rPr lang="cs-CZ" sz="6600" dirty="0" err="1" smtClean="0"/>
              <a:t>principles</a:t>
            </a:r>
            <a:r>
              <a:rPr lang="cs-CZ" sz="6600" dirty="0" smtClean="0"/>
              <a:t>, </a:t>
            </a:r>
            <a:r>
              <a:rPr lang="cs-CZ" sz="6600" dirty="0" err="1" smtClean="0"/>
              <a:t>it</a:t>
            </a:r>
            <a:r>
              <a:rPr lang="cs-CZ" sz="6600" dirty="0" smtClean="0"/>
              <a:t> </a:t>
            </a:r>
            <a:r>
              <a:rPr lang="cs-CZ" sz="6600" dirty="0" err="1" smtClean="0"/>
              <a:t>might</a:t>
            </a:r>
            <a:r>
              <a:rPr lang="cs-CZ" sz="6600" dirty="0" smtClean="0"/>
              <a:t> </a:t>
            </a:r>
            <a:r>
              <a:rPr lang="cs-CZ" sz="6600" dirty="0" err="1" smtClean="0"/>
              <a:t>abridge</a:t>
            </a:r>
            <a:r>
              <a:rPr lang="cs-CZ" sz="6600" dirty="0" smtClean="0"/>
              <a:t> </a:t>
            </a:r>
            <a:r>
              <a:rPr lang="cs-CZ" sz="6600" dirty="0" err="1" smtClean="0"/>
              <a:t>gaps</a:t>
            </a:r>
            <a:r>
              <a:rPr lang="cs-CZ" sz="6600" dirty="0" smtClean="0"/>
              <a:t> in </a:t>
            </a:r>
            <a:r>
              <a:rPr lang="cs-CZ" sz="6600" dirty="0" err="1" smtClean="0"/>
              <a:t>our</a:t>
            </a:r>
            <a:r>
              <a:rPr lang="cs-CZ" sz="6600" dirty="0" smtClean="0"/>
              <a:t> </a:t>
            </a:r>
            <a:r>
              <a:rPr lang="cs-CZ" sz="6600" dirty="0" err="1" smtClean="0"/>
              <a:t>theory</a:t>
            </a:r>
            <a:r>
              <a:rPr lang="cs-CZ" sz="6600" dirty="0" smtClean="0"/>
              <a:t>, </a:t>
            </a:r>
            <a:r>
              <a:rPr lang="cs-CZ" sz="6600" dirty="0" err="1" smtClean="0"/>
              <a:t>it</a:t>
            </a:r>
            <a:r>
              <a:rPr lang="cs-CZ" sz="6600" dirty="0" smtClean="0"/>
              <a:t> </a:t>
            </a:r>
            <a:r>
              <a:rPr lang="cs-CZ" sz="6600" dirty="0" err="1" smtClean="0"/>
              <a:t>might</a:t>
            </a:r>
            <a:r>
              <a:rPr lang="cs-CZ" sz="6600" dirty="0" smtClean="0"/>
              <a:t> show </a:t>
            </a:r>
            <a:r>
              <a:rPr lang="cs-CZ" sz="6600" dirty="0" err="1" smtClean="0"/>
              <a:t>us</a:t>
            </a:r>
            <a:r>
              <a:rPr lang="cs-CZ" sz="6600" dirty="0" smtClean="0"/>
              <a:t> </a:t>
            </a:r>
            <a:r>
              <a:rPr lang="cs-CZ" sz="6600" dirty="0" err="1" smtClean="0"/>
              <a:t>new</a:t>
            </a:r>
            <a:r>
              <a:rPr lang="cs-CZ" sz="6600" dirty="0" smtClean="0"/>
              <a:t> </a:t>
            </a:r>
            <a:r>
              <a:rPr lang="cs-CZ" sz="6600" dirty="0" err="1" smtClean="0"/>
              <a:t>frontiers</a:t>
            </a:r>
            <a:endParaRPr lang="cs-CZ" sz="6600" dirty="0" smtClean="0"/>
          </a:p>
          <a:p>
            <a:pPr marL="1143000" indent="-1143000">
              <a:buAutoNum type="arabicParenR"/>
            </a:pPr>
            <a:endParaRPr lang="cs-CZ" sz="6600" dirty="0"/>
          </a:p>
          <a:p>
            <a:pPr marL="1143000" indent="-1143000">
              <a:buAutoNum type="arabicParenR"/>
            </a:pPr>
            <a:r>
              <a:rPr lang="cs-CZ" sz="6600" dirty="0" err="1" smtClean="0"/>
              <a:t>Practical</a:t>
            </a:r>
            <a:r>
              <a:rPr lang="cs-CZ" sz="6600" dirty="0" smtClean="0"/>
              <a:t> </a:t>
            </a:r>
            <a:r>
              <a:rPr lang="cs-CZ" sz="6600" dirty="0" err="1" smtClean="0"/>
              <a:t>leading</a:t>
            </a:r>
            <a:r>
              <a:rPr lang="cs-CZ" sz="6600" dirty="0" smtClean="0"/>
              <a:t> – </a:t>
            </a:r>
            <a:r>
              <a:rPr lang="cs-CZ" sz="6600" dirty="0" err="1" smtClean="0"/>
              <a:t>it</a:t>
            </a:r>
            <a:r>
              <a:rPr lang="cs-CZ" sz="6600" dirty="0" smtClean="0"/>
              <a:t> </a:t>
            </a:r>
            <a:r>
              <a:rPr lang="cs-CZ" sz="6600" dirty="0" err="1" smtClean="0"/>
              <a:t>might</a:t>
            </a:r>
            <a:r>
              <a:rPr lang="cs-CZ" sz="6600" dirty="0" smtClean="0"/>
              <a:t> </a:t>
            </a:r>
            <a:r>
              <a:rPr lang="cs-CZ" sz="6600" dirty="0" err="1" smtClean="0"/>
              <a:t>awarn</a:t>
            </a:r>
            <a:r>
              <a:rPr lang="cs-CZ" sz="6600" dirty="0" smtClean="0"/>
              <a:t> </a:t>
            </a:r>
            <a:r>
              <a:rPr lang="cs-CZ" sz="6600" dirty="0" err="1" smtClean="0"/>
              <a:t>us</a:t>
            </a:r>
            <a:r>
              <a:rPr lang="cs-CZ" sz="6600" dirty="0" smtClean="0"/>
              <a:t> </a:t>
            </a:r>
            <a:r>
              <a:rPr lang="cs-CZ" sz="6600" dirty="0" err="1" smtClean="0"/>
              <a:t>of</a:t>
            </a:r>
            <a:r>
              <a:rPr lang="cs-CZ" sz="6600" dirty="0" smtClean="0"/>
              <a:t> </a:t>
            </a:r>
            <a:r>
              <a:rPr lang="cs-CZ" sz="6600" dirty="0" err="1" smtClean="0"/>
              <a:t>problems</a:t>
            </a:r>
            <a:r>
              <a:rPr lang="cs-CZ" sz="6600" dirty="0" smtClean="0"/>
              <a:t> </a:t>
            </a:r>
            <a:r>
              <a:rPr lang="cs-CZ" sz="6600" dirty="0" err="1" smtClean="0"/>
              <a:t>which</a:t>
            </a:r>
            <a:r>
              <a:rPr lang="cs-CZ" sz="6600" dirty="0" smtClean="0"/>
              <a:t> </a:t>
            </a:r>
            <a:r>
              <a:rPr lang="cs-CZ" sz="6600" dirty="0" err="1" smtClean="0"/>
              <a:t>we</a:t>
            </a:r>
            <a:r>
              <a:rPr lang="cs-CZ" sz="6600" dirty="0" smtClean="0"/>
              <a:t> </a:t>
            </a:r>
            <a:r>
              <a:rPr lang="cs-CZ" sz="6600" dirty="0" err="1" smtClean="0"/>
              <a:t>might</a:t>
            </a:r>
            <a:r>
              <a:rPr lang="cs-CZ" sz="6600" dirty="0" smtClean="0"/>
              <a:t> </a:t>
            </a:r>
            <a:r>
              <a:rPr lang="cs-CZ" sz="6600" dirty="0" err="1" smtClean="0"/>
              <a:t>find</a:t>
            </a:r>
            <a:r>
              <a:rPr lang="cs-CZ" sz="6600" dirty="0" smtClean="0"/>
              <a:t> in </a:t>
            </a:r>
            <a:r>
              <a:rPr lang="cs-CZ" sz="6600" dirty="0" err="1" smtClean="0"/>
              <a:t>empirical</a:t>
            </a:r>
            <a:r>
              <a:rPr lang="cs-CZ" sz="6600" dirty="0" smtClean="0"/>
              <a:t> </a:t>
            </a:r>
            <a:r>
              <a:rPr lang="cs-CZ" sz="6600" dirty="0" err="1" smtClean="0"/>
              <a:t>research</a:t>
            </a:r>
            <a:r>
              <a:rPr lang="cs-CZ" sz="6600" dirty="0" smtClean="0"/>
              <a:t>, </a:t>
            </a:r>
            <a:r>
              <a:rPr lang="cs-CZ" sz="6600" dirty="0" err="1" smtClean="0"/>
              <a:t>it</a:t>
            </a:r>
            <a:r>
              <a:rPr lang="cs-CZ" sz="6600" dirty="0" smtClean="0"/>
              <a:t> </a:t>
            </a:r>
            <a:r>
              <a:rPr lang="cs-CZ" sz="6600" dirty="0" err="1" smtClean="0"/>
              <a:t>might</a:t>
            </a:r>
            <a:r>
              <a:rPr lang="cs-CZ" sz="6600" dirty="0" smtClean="0"/>
              <a:t> </a:t>
            </a:r>
            <a:r>
              <a:rPr lang="cs-CZ" sz="6600" dirty="0" err="1" smtClean="0"/>
              <a:t>help</a:t>
            </a:r>
            <a:r>
              <a:rPr lang="cs-CZ" sz="6600" dirty="0" smtClean="0"/>
              <a:t> </a:t>
            </a:r>
            <a:r>
              <a:rPr lang="cs-CZ" sz="6600" dirty="0" err="1" smtClean="0"/>
              <a:t>us</a:t>
            </a:r>
            <a:r>
              <a:rPr lang="cs-CZ" sz="6600" dirty="0" smtClean="0"/>
              <a:t> to design </a:t>
            </a:r>
            <a:r>
              <a:rPr lang="cs-CZ" sz="6600" dirty="0" err="1" smtClean="0"/>
              <a:t>our</a:t>
            </a:r>
            <a:r>
              <a:rPr lang="cs-CZ" sz="6600" dirty="0" smtClean="0"/>
              <a:t> </a:t>
            </a:r>
            <a:r>
              <a:rPr lang="cs-CZ" sz="6600" dirty="0" err="1" smtClean="0"/>
              <a:t>experiments</a:t>
            </a:r>
            <a:r>
              <a:rPr lang="cs-CZ" sz="6600" dirty="0" smtClean="0"/>
              <a:t> </a:t>
            </a:r>
            <a:r>
              <a:rPr lang="cs-CZ" sz="6600" dirty="0" err="1" smtClean="0"/>
              <a:t>better</a:t>
            </a:r>
            <a:r>
              <a:rPr lang="cs-CZ" sz="6600" dirty="0" smtClean="0"/>
              <a:t> </a:t>
            </a:r>
            <a:r>
              <a:rPr lang="cs-CZ" sz="6600" dirty="0" err="1" smtClean="0"/>
              <a:t>or</a:t>
            </a:r>
            <a:r>
              <a:rPr lang="cs-CZ" sz="6600" dirty="0" smtClean="0"/>
              <a:t> set </a:t>
            </a:r>
            <a:r>
              <a:rPr lang="cs-CZ" sz="6600" dirty="0" err="1" smtClean="0"/>
              <a:t>our</a:t>
            </a:r>
            <a:r>
              <a:rPr lang="cs-CZ" sz="6600" dirty="0" smtClean="0"/>
              <a:t> </a:t>
            </a:r>
            <a:r>
              <a:rPr lang="cs-CZ" sz="6600" dirty="0" err="1" smtClean="0"/>
              <a:t>pay-offs</a:t>
            </a:r>
            <a:r>
              <a:rPr lang="cs-CZ" sz="6600" dirty="0" smtClean="0"/>
              <a:t> in </a:t>
            </a:r>
            <a:r>
              <a:rPr lang="cs-CZ" sz="6600" dirty="0" err="1" smtClean="0"/>
              <a:t>experiments</a:t>
            </a:r>
            <a:endParaRPr lang="cs-CZ" sz="6600" dirty="0" smtClean="0"/>
          </a:p>
          <a:p>
            <a:pPr marL="1143000" indent="-1143000">
              <a:buAutoNum type="arabicParenR"/>
            </a:pPr>
            <a:endParaRPr lang="cs-CZ" sz="6600" dirty="0"/>
          </a:p>
          <a:p>
            <a:pPr marL="1143000" indent="-1143000">
              <a:buAutoNum type="arabicParenR"/>
            </a:pPr>
            <a:r>
              <a:rPr lang="cs-CZ" sz="6600" dirty="0" smtClean="0"/>
              <a:t>Real </a:t>
            </a:r>
            <a:r>
              <a:rPr lang="cs-CZ" sz="6600" dirty="0" err="1" smtClean="0"/>
              <a:t>world</a:t>
            </a:r>
            <a:r>
              <a:rPr lang="cs-CZ" sz="6600" dirty="0" smtClean="0"/>
              <a:t> </a:t>
            </a:r>
            <a:r>
              <a:rPr lang="cs-CZ" sz="6600" dirty="0" err="1" smtClean="0"/>
              <a:t>insights</a:t>
            </a:r>
            <a:r>
              <a:rPr lang="cs-CZ" sz="6600" dirty="0" smtClean="0"/>
              <a:t> – </a:t>
            </a:r>
            <a:r>
              <a:rPr lang="cs-CZ" sz="6600" dirty="0" err="1" smtClean="0"/>
              <a:t>despite</a:t>
            </a:r>
            <a:r>
              <a:rPr lang="cs-CZ" sz="6600" dirty="0" smtClean="0"/>
              <a:t> ABM </a:t>
            </a:r>
            <a:r>
              <a:rPr lang="cs-CZ" sz="6600" dirty="0" err="1" smtClean="0"/>
              <a:t>is</a:t>
            </a:r>
            <a:r>
              <a:rPr lang="cs-CZ" sz="6600" dirty="0" smtClean="0"/>
              <a:t> </a:t>
            </a:r>
            <a:r>
              <a:rPr lang="cs-CZ" sz="6600" dirty="0" err="1" smtClean="0"/>
              <a:t>artificial</a:t>
            </a:r>
            <a:r>
              <a:rPr lang="cs-CZ" sz="6600" dirty="0" smtClean="0"/>
              <a:t>, </a:t>
            </a:r>
            <a:r>
              <a:rPr lang="cs-CZ" sz="6600" dirty="0" err="1" smtClean="0"/>
              <a:t>it</a:t>
            </a:r>
            <a:r>
              <a:rPr lang="cs-CZ" sz="6600" dirty="0" smtClean="0"/>
              <a:t> </a:t>
            </a:r>
            <a:r>
              <a:rPr lang="cs-CZ" sz="6600" dirty="0" err="1" smtClean="0"/>
              <a:t>might</a:t>
            </a:r>
            <a:r>
              <a:rPr lang="cs-CZ" sz="6600" dirty="0" smtClean="0"/>
              <a:t> </a:t>
            </a:r>
            <a:r>
              <a:rPr lang="cs-CZ" sz="6600" dirty="0" err="1" smtClean="0"/>
              <a:t>clarify</a:t>
            </a:r>
            <a:r>
              <a:rPr lang="cs-CZ" sz="6600" dirty="0" smtClean="0"/>
              <a:t> </a:t>
            </a:r>
            <a:r>
              <a:rPr lang="cs-CZ" sz="6600" dirty="0" err="1" smtClean="0"/>
              <a:t>how</a:t>
            </a:r>
            <a:r>
              <a:rPr lang="cs-CZ" sz="6600" dirty="0" smtClean="0"/>
              <a:t> </a:t>
            </a:r>
            <a:r>
              <a:rPr lang="cs-CZ" sz="6600" dirty="0" err="1" smtClean="0"/>
              <a:t>real</a:t>
            </a:r>
            <a:r>
              <a:rPr lang="cs-CZ" sz="6600" dirty="0" smtClean="0"/>
              <a:t> </a:t>
            </a:r>
            <a:r>
              <a:rPr lang="cs-CZ" sz="6600" dirty="0" err="1" smtClean="0"/>
              <a:t>world</a:t>
            </a:r>
            <a:r>
              <a:rPr lang="cs-CZ" sz="6600" dirty="0" smtClean="0"/>
              <a:t> </a:t>
            </a:r>
            <a:r>
              <a:rPr lang="cs-CZ" sz="6600" dirty="0" err="1" smtClean="0"/>
              <a:t>processes</a:t>
            </a:r>
            <a:r>
              <a:rPr lang="cs-CZ" sz="6600" dirty="0" smtClean="0"/>
              <a:t> are </a:t>
            </a:r>
            <a:r>
              <a:rPr lang="cs-CZ" sz="6600" dirty="0" err="1" smtClean="0"/>
              <a:t>possible</a:t>
            </a:r>
            <a:endParaRPr lang="cs-CZ" sz="6600" dirty="0"/>
          </a:p>
        </p:txBody>
      </p:sp>
    </p:spTree>
    <p:extLst>
      <p:ext uri="{BB962C8B-B14F-4D97-AF65-F5344CB8AC3E}">
        <p14:creationId xmlns:p14="http://schemas.microsoft.com/office/powerpoint/2010/main" val="108720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63724"/>
            <a:ext cx="35172651" cy="13662301"/>
          </a:xfrm>
          <a:prstGeom prst="rect">
            <a:avLst/>
          </a:prstGeom>
        </p:spPr>
      </p:pic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11500" b="1" i="1" dirty="0" err="1" smtClean="0"/>
              <a:t>Our</a:t>
            </a:r>
            <a:r>
              <a:rPr lang="cs-CZ" sz="11500" b="1" i="1" dirty="0" smtClean="0"/>
              <a:t> basic </a:t>
            </a:r>
            <a:r>
              <a:rPr lang="cs-CZ" sz="11500" b="1" i="1" dirty="0" smtClean="0"/>
              <a:t>model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418623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617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6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Classical</a:t>
            </a:r>
            <a:r>
              <a:rPr lang="cs-CZ" sz="66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Hegselmann-Krause</a:t>
            </a:r>
            <a:endParaRPr lang="en-US" sz="66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Every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agent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out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en-US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cs-CZ" sz="6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take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into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account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only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inside</a:t>
            </a:r>
            <a:r>
              <a:rPr lang="cs-CZ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BOUNDARY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given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by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their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openness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different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– step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function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used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estimate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concensus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as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average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listened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update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‚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move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‘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toward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estimated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consensus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speed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given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by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their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CONFORMITY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higher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conformity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faster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closer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consensus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Both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main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parameters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margin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BOUNDARY and CONFORMITY – 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are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constant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across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all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Everything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happens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in 1D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space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discuss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just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issue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Basic </a:t>
            </a:r>
            <a:r>
              <a:rPr lang="cs-CZ" sz="11500" b="1" i="1" dirty="0"/>
              <a:t>model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98664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629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Advancements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Hegselmann-Krause in 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present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model</a:t>
            </a:r>
            <a:endParaRPr lang="en-US" sz="72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use more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dimensions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space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than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just 1D.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out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their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 probability – not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everyone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always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connected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communication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network (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small-world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 –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listen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network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neighbors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recognize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according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‚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Salience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Proximity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in 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Relevant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‘ (SPIRO) –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listen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their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members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also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proxy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communication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norms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Margin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boundary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conformity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and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speaking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probability are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random-unifomly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distributed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parameters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control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population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average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these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variables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 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Basic </a:t>
            </a:r>
            <a:r>
              <a:rPr lang="cs-CZ" sz="11500" b="1" i="1" dirty="0"/>
              <a:t>model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324305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5147</TotalTime>
  <Words>1006</Words>
  <Application>Microsoft Office PowerPoint</Application>
  <PresentationFormat>Vlastní</PresentationFormat>
  <Paragraphs>180</Paragraphs>
  <Slides>26</Slides>
  <Notes>3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Helvetica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ASHWIN RAMASWAMY</dc:creator>
  <cp:lastModifiedBy>user@adlib.cz</cp:lastModifiedBy>
  <cp:revision>158</cp:revision>
  <cp:lastPrinted>2022-05-23T16:54:17Z</cp:lastPrinted>
  <dcterms:created xsi:type="dcterms:W3CDTF">2022-05-20T12:46:55Z</dcterms:created>
  <dcterms:modified xsi:type="dcterms:W3CDTF">2022-11-01T18:15:27Z</dcterms:modified>
</cp:coreProperties>
</file>